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5" r:id="rId4"/>
    <p:sldId id="273" r:id="rId5"/>
    <p:sldId id="274" r:id="rId6"/>
    <p:sldId id="266" r:id="rId7"/>
    <p:sldId id="267" r:id="rId8"/>
    <p:sldId id="270" r:id="rId9"/>
    <p:sldId id="271" r:id="rId10"/>
    <p:sldId id="292" r:id="rId11"/>
    <p:sldId id="282" r:id="rId12"/>
    <p:sldId id="293" r:id="rId13"/>
    <p:sldId id="294" r:id="rId14"/>
    <p:sldId id="295" r:id="rId15"/>
    <p:sldId id="297" r:id="rId16"/>
    <p:sldId id="298" r:id="rId17"/>
    <p:sldId id="299" r:id="rId18"/>
    <p:sldId id="300" r:id="rId19"/>
    <p:sldId id="277" r:id="rId20"/>
    <p:sldId id="303" r:id="rId21"/>
    <p:sldId id="302" r:id="rId22"/>
    <p:sldId id="281" r:id="rId23"/>
    <p:sldId id="284" r:id="rId24"/>
    <p:sldId id="278" r:id="rId25"/>
    <p:sldId id="283" r:id="rId26"/>
    <p:sldId id="280" r:id="rId27"/>
    <p:sldId id="285" r:id="rId28"/>
    <p:sldId id="288" r:id="rId29"/>
    <p:sldId id="289" r:id="rId30"/>
    <p:sldId id="304" r:id="rId31"/>
    <p:sldId id="308" r:id="rId32"/>
    <p:sldId id="309" r:id="rId33"/>
    <p:sldId id="307" r:id="rId34"/>
    <p:sldId id="306" r:id="rId35"/>
    <p:sldId id="276" r:id="rId36"/>
    <p:sldId id="275" r:id="rId37"/>
    <p:sldId id="272" r:id="rId38"/>
    <p:sldId id="286" r:id="rId39"/>
    <p:sldId id="269" r:id="rId40"/>
    <p:sldId id="279" r:id="rId41"/>
    <p:sldId id="290" r:id="rId42"/>
    <p:sldId id="291" r:id="rId43"/>
    <p:sldId id="305" r:id="rId4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99" autoAdjust="0"/>
    <p:restoredTop sz="94660"/>
  </p:normalViewPr>
  <p:slideViewPr>
    <p:cSldViewPr>
      <p:cViewPr varScale="1">
        <p:scale>
          <a:sx n="96" d="100"/>
          <a:sy n="96" d="100"/>
        </p:scale>
        <p:origin x="60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PE"/>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PE"/>
          </a:p>
        </p:txBody>
      </p:sp>
      <p:sp>
        <p:nvSpPr>
          <p:cNvPr id="4" name="3 Marcador de fecha"/>
          <p:cNvSpPr>
            <a:spLocks noGrp="1"/>
          </p:cNvSpPr>
          <p:nvPr>
            <p:ph type="dt" sz="half" idx="10"/>
          </p:nvPr>
        </p:nvSpPr>
        <p:spPr/>
        <p:txBody>
          <a:bodyPr/>
          <a:lstStyle/>
          <a:p>
            <a:fld id="{93BD8F04-86FC-47F9-AA0D-5B6825231898}" type="datetimeFigureOut">
              <a:rPr lang="es-PE" smtClean="0"/>
              <a:t>8/04/2022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9F107536-27A8-484A-869C-4EF43A3DE5E3}" type="slidenum">
              <a:rPr lang="es-PE" smtClean="0"/>
              <a:t>‹#›</a:t>
            </a:fld>
            <a:endParaRPr lang="es-PE"/>
          </a:p>
        </p:txBody>
      </p:sp>
    </p:spTree>
    <p:extLst>
      <p:ext uri="{BB962C8B-B14F-4D97-AF65-F5344CB8AC3E}">
        <p14:creationId xmlns:p14="http://schemas.microsoft.com/office/powerpoint/2010/main" val="3130795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10"/>
          </p:nvPr>
        </p:nvSpPr>
        <p:spPr/>
        <p:txBody>
          <a:bodyPr/>
          <a:lstStyle/>
          <a:p>
            <a:fld id="{93BD8F04-86FC-47F9-AA0D-5B6825231898}" type="datetimeFigureOut">
              <a:rPr lang="es-PE" smtClean="0"/>
              <a:t>8/04/2022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9F107536-27A8-484A-869C-4EF43A3DE5E3}" type="slidenum">
              <a:rPr lang="es-PE" smtClean="0"/>
              <a:t>‹#›</a:t>
            </a:fld>
            <a:endParaRPr lang="es-PE"/>
          </a:p>
        </p:txBody>
      </p:sp>
    </p:spTree>
    <p:extLst>
      <p:ext uri="{BB962C8B-B14F-4D97-AF65-F5344CB8AC3E}">
        <p14:creationId xmlns:p14="http://schemas.microsoft.com/office/powerpoint/2010/main" val="1708337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10"/>
          </p:nvPr>
        </p:nvSpPr>
        <p:spPr/>
        <p:txBody>
          <a:bodyPr/>
          <a:lstStyle/>
          <a:p>
            <a:fld id="{93BD8F04-86FC-47F9-AA0D-5B6825231898}" type="datetimeFigureOut">
              <a:rPr lang="es-PE" smtClean="0"/>
              <a:t>8/04/2022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9F107536-27A8-484A-869C-4EF43A3DE5E3}" type="slidenum">
              <a:rPr lang="es-PE" smtClean="0"/>
              <a:t>‹#›</a:t>
            </a:fld>
            <a:endParaRPr lang="es-PE"/>
          </a:p>
        </p:txBody>
      </p:sp>
    </p:spTree>
    <p:extLst>
      <p:ext uri="{BB962C8B-B14F-4D97-AF65-F5344CB8AC3E}">
        <p14:creationId xmlns:p14="http://schemas.microsoft.com/office/powerpoint/2010/main" val="1487738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10"/>
          </p:nvPr>
        </p:nvSpPr>
        <p:spPr/>
        <p:txBody>
          <a:bodyPr/>
          <a:lstStyle/>
          <a:p>
            <a:fld id="{93BD8F04-86FC-47F9-AA0D-5B6825231898}" type="datetimeFigureOut">
              <a:rPr lang="es-PE" smtClean="0"/>
              <a:t>8/04/2022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9F107536-27A8-484A-869C-4EF43A3DE5E3}" type="slidenum">
              <a:rPr lang="es-PE" smtClean="0"/>
              <a:t>‹#›</a:t>
            </a:fld>
            <a:endParaRPr lang="es-PE"/>
          </a:p>
        </p:txBody>
      </p:sp>
    </p:spTree>
    <p:extLst>
      <p:ext uri="{BB962C8B-B14F-4D97-AF65-F5344CB8AC3E}">
        <p14:creationId xmlns:p14="http://schemas.microsoft.com/office/powerpoint/2010/main" val="156516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93BD8F04-86FC-47F9-AA0D-5B6825231898}" type="datetimeFigureOut">
              <a:rPr lang="es-PE" smtClean="0"/>
              <a:t>8/04/2022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9F107536-27A8-484A-869C-4EF43A3DE5E3}" type="slidenum">
              <a:rPr lang="es-PE" smtClean="0"/>
              <a:t>‹#›</a:t>
            </a:fld>
            <a:endParaRPr lang="es-PE"/>
          </a:p>
        </p:txBody>
      </p:sp>
    </p:spTree>
    <p:extLst>
      <p:ext uri="{BB962C8B-B14F-4D97-AF65-F5344CB8AC3E}">
        <p14:creationId xmlns:p14="http://schemas.microsoft.com/office/powerpoint/2010/main" val="46395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fecha"/>
          <p:cNvSpPr>
            <a:spLocks noGrp="1"/>
          </p:cNvSpPr>
          <p:nvPr>
            <p:ph type="dt" sz="half" idx="10"/>
          </p:nvPr>
        </p:nvSpPr>
        <p:spPr/>
        <p:txBody>
          <a:bodyPr/>
          <a:lstStyle/>
          <a:p>
            <a:fld id="{93BD8F04-86FC-47F9-AA0D-5B6825231898}" type="datetimeFigureOut">
              <a:rPr lang="es-PE" smtClean="0"/>
              <a:t>8/04/2022</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9F107536-27A8-484A-869C-4EF43A3DE5E3}" type="slidenum">
              <a:rPr lang="es-PE" smtClean="0"/>
              <a:t>‹#›</a:t>
            </a:fld>
            <a:endParaRPr lang="es-PE"/>
          </a:p>
        </p:txBody>
      </p:sp>
    </p:spTree>
    <p:extLst>
      <p:ext uri="{BB962C8B-B14F-4D97-AF65-F5344CB8AC3E}">
        <p14:creationId xmlns:p14="http://schemas.microsoft.com/office/powerpoint/2010/main" val="2795225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6 Marcador de fecha"/>
          <p:cNvSpPr>
            <a:spLocks noGrp="1"/>
          </p:cNvSpPr>
          <p:nvPr>
            <p:ph type="dt" sz="half" idx="10"/>
          </p:nvPr>
        </p:nvSpPr>
        <p:spPr/>
        <p:txBody>
          <a:bodyPr/>
          <a:lstStyle/>
          <a:p>
            <a:fld id="{93BD8F04-86FC-47F9-AA0D-5B6825231898}" type="datetimeFigureOut">
              <a:rPr lang="es-PE" smtClean="0"/>
              <a:t>8/04/2022</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9F107536-27A8-484A-869C-4EF43A3DE5E3}" type="slidenum">
              <a:rPr lang="es-PE" smtClean="0"/>
              <a:t>‹#›</a:t>
            </a:fld>
            <a:endParaRPr lang="es-PE"/>
          </a:p>
        </p:txBody>
      </p:sp>
    </p:spTree>
    <p:extLst>
      <p:ext uri="{BB962C8B-B14F-4D97-AF65-F5344CB8AC3E}">
        <p14:creationId xmlns:p14="http://schemas.microsoft.com/office/powerpoint/2010/main" val="342390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fecha"/>
          <p:cNvSpPr>
            <a:spLocks noGrp="1"/>
          </p:cNvSpPr>
          <p:nvPr>
            <p:ph type="dt" sz="half" idx="10"/>
          </p:nvPr>
        </p:nvSpPr>
        <p:spPr/>
        <p:txBody>
          <a:bodyPr/>
          <a:lstStyle/>
          <a:p>
            <a:fld id="{93BD8F04-86FC-47F9-AA0D-5B6825231898}" type="datetimeFigureOut">
              <a:rPr lang="es-PE" smtClean="0"/>
              <a:t>8/04/2022</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9F107536-27A8-484A-869C-4EF43A3DE5E3}" type="slidenum">
              <a:rPr lang="es-PE" smtClean="0"/>
              <a:t>‹#›</a:t>
            </a:fld>
            <a:endParaRPr lang="es-PE"/>
          </a:p>
        </p:txBody>
      </p:sp>
    </p:spTree>
    <p:extLst>
      <p:ext uri="{BB962C8B-B14F-4D97-AF65-F5344CB8AC3E}">
        <p14:creationId xmlns:p14="http://schemas.microsoft.com/office/powerpoint/2010/main" val="2699950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93BD8F04-86FC-47F9-AA0D-5B6825231898}" type="datetimeFigureOut">
              <a:rPr lang="es-PE" smtClean="0"/>
              <a:t>8/04/2022</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9F107536-27A8-484A-869C-4EF43A3DE5E3}" type="slidenum">
              <a:rPr lang="es-PE" smtClean="0"/>
              <a:t>‹#›</a:t>
            </a:fld>
            <a:endParaRPr lang="es-PE"/>
          </a:p>
        </p:txBody>
      </p:sp>
    </p:spTree>
    <p:extLst>
      <p:ext uri="{BB962C8B-B14F-4D97-AF65-F5344CB8AC3E}">
        <p14:creationId xmlns:p14="http://schemas.microsoft.com/office/powerpoint/2010/main" val="295758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93BD8F04-86FC-47F9-AA0D-5B6825231898}" type="datetimeFigureOut">
              <a:rPr lang="es-PE" smtClean="0"/>
              <a:t>8/04/2022</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9F107536-27A8-484A-869C-4EF43A3DE5E3}" type="slidenum">
              <a:rPr lang="es-PE" smtClean="0"/>
              <a:t>‹#›</a:t>
            </a:fld>
            <a:endParaRPr lang="es-PE"/>
          </a:p>
        </p:txBody>
      </p:sp>
    </p:spTree>
    <p:extLst>
      <p:ext uri="{BB962C8B-B14F-4D97-AF65-F5344CB8AC3E}">
        <p14:creationId xmlns:p14="http://schemas.microsoft.com/office/powerpoint/2010/main" val="158347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93BD8F04-86FC-47F9-AA0D-5B6825231898}" type="datetimeFigureOut">
              <a:rPr lang="es-PE" smtClean="0"/>
              <a:t>8/04/2022</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9F107536-27A8-484A-869C-4EF43A3DE5E3}" type="slidenum">
              <a:rPr lang="es-PE" smtClean="0"/>
              <a:t>‹#›</a:t>
            </a:fld>
            <a:endParaRPr lang="es-PE"/>
          </a:p>
        </p:txBody>
      </p:sp>
    </p:spTree>
    <p:extLst>
      <p:ext uri="{BB962C8B-B14F-4D97-AF65-F5344CB8AC3E}">
        <p14:creationId xmlns:p14="http://schemas.microsoft.com/office/powerpoint/2010/main" val="3891822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D8F04-86FC-47F9-AA0D-5B6825231898}" type="datetimeFigureOut">
              <a:rPr lang="es-PE" smtClean="0"/>
              <a:t>8/04/2022</a:t>
            </a:fld>
            <a:endParaRPr lang="es-PE"/>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107536-27A8-484A-869C-4EF43A3DE5E3}" type="slidenum">
              <a:rPr lang="es-PE" smtClean="0"/>
              <a:t>‹#›</a:t>
            </a:fld>
            <a:endParaRPr lang="es-PE"/>
          </a:p>
        </p:txBody>
      </p:sp>
    </p:spTree>
    <p:extLst>
      <p:ext uri="{BB962C8B-B14F-4D97-AF65-F5344CB8AC3E}">
        <p14:creationId xmlns:p14="http://schemas.microsoft.com/office/powerpoint/2010/main" val="2196726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file:///C:\Users\Administrator\Desktop\Informes_Referencia\ML_Geology\ML_Presentation.html#1" TargetMode="External"/><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emf"/><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8" Type="http://schemas.openxmlformats.org/officeDocument/2006/relationships/hyperlink" Target="http://branext.com/desarrollo/hidro/04.Analisis_Hidricos.html" TargetMode="External"/><Relationship Id="rId13" Type="http://schemas.openxmlformats.org/officeDocument/2006/relationships/hyperlink" Target="http://branext.com/desarrollo/hidro/06Hidrogeo_V1.html" TargetMode="External"/><Relationship Id="rId18" Type="http://schemas.openxmlformats.org/officeDocument/2006/relationships/hyperlink" Target="http://branext.com/desarrollo/peligro/PREC_app.html" TargetMode="External"/><Relationship Id="rId3" Type="http://schemas.openxmlformats.org/officeDocument/2006/relationships/image" Target="../media/image2.png"/><Relationship Id="rId7" Type="http://schemas.openxmlformats.org/officeDocument/2006/relationships/hyperlink" Target="http://branext.com/desarrollo/inicios/03Seleccionador_Multiple.html" TargetMode="External"/><Relationship Id="rId12" Type="http://schemas.openxmlformats.org/officeDocument/2006/relationships/hyperlink" Target="http://branext.com/desarrollo/hidro/09.Time_Serie_Karst.html" TargetMode="External"/><Relationship Id="rId17" Type="http://schemas.openxmlformats.org/officeDocument/2006/relationships/hyperlink" Target="http://branext.com/desarrollo/peligro/Interactive_Map.html" TargetMode="External"/><Relationship Id="rId2" Type="http://schemas.openxmlformats.org/officeDocument/2006/relationships/image" Target="../media/image1.jpeg"/><Relationship Id="rId16" Type="http://schemas.openxmlformats.org/officeDocument/2006/relationships/hyperlink" Target="http://branext.com/desarrollo/peligro/ANN_Peligros0.html" TargetMode="External"/><Relationship Id="rId20" Type="http://schemas.openxmlformats.org/officeDocument/2006/relationships/hyperlink" Target="http://branext.com/desarrollo/PCA_GEN.html" TargetMode="External"/><Relationship Id="rId1" Type="http://schemas.openxmlformats.org/officeDocument/2006/relationships/slideLayout" Target="../slideLayouts/slideLayout1.xml"/><Relationship Id="rId6" Type="http://schemas.openxmlformats.org/officeDocument/2006/relationships/hyperlink" Target="http://branext.com/desarrollo/inicios/02Exposicion1.html" TargetMode="External"/><Relationship Id="rId11" Type="http://schemas.openxmlformats.org/officeDocument/2006/relationships/hyperlink" Target="http://branext.com/desarrollo/hidro/08.Piper_Map.html" TargetMode="External"/><Relationship Id="rId5" Type="http://schemas.openxmlformats.org/officeDocument/2006/relationships/hyperlink" Target="http://branext.com/desarrollo/inicios/01LBG_MAPA_GGPLOT.html" TargetMode="External"/><Relationship Id="rId15" Type="http://schemas.openxmlformats.org/officeDocument/2006/relationships/hyperlink" Target="http://branext.com/desarrollo/peligro/05.Filtro_Map_Peligros.html" TargetMode="External"/><Relationship Id="rId10" Type="http://schemas.openxmlformats.org/officeDocument/2006/relationships/hyperlink" Target="http://branext.com/desarrollo/hidro/07.ParametrosFICO.html" TargetMode="External"/><Relationship Id="rId19" Type="http://schemas.openxmlformats.org/officeDocument/2006/relationships/hyperlink" Target="https://alonso-otiniano.shinyapps.io/peligros_geologicos/" TargetMode="External"/><Relationship Id="rId4" Type="http://schemas.openxmlformats.org/officeDocument/2006/relationships/hyperlink" Target="http://branext.com/desarrollo/inicios/00.Dash01.html" TargetMode="External"/><Relationship Id="rId9" Type="http://schemas.openxmlformats.org/officeDocument/2006/relationships/hyperlink" Target="http://branext.com/desarrollo/hidro/06.Hydro_Geoanalysis.html" TargetMode="External"/><Relationship Id="rId14" Type="http://schemas.openxmlformats.org/officeDocument/2006/relationships/hyperlink" Target="https://alonso-otiniano.shinyapps.io/Hidrogeo_V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5" name="3 CuadroTexto"/>
          <p:cNvSpPr txBox="1"/>
          <p:nvPr/>
        </p:nvSpPr>
        <p:spPr>
          <a:xfrm>
            <a:off x="119336" y="6396146"/>
            <a:ext cx="6444716" cy="430887"/>
          </a:xfrm>
          <a:prstGeom prst="rect">
            <a:avLst/>
          </a:prstGeom>
          <a:noFill/>
        </p:spPr>
        <p:txBody>
          <a:bodyPr wrap="square" rtlCol="0">
            <a:spAutoFit/>
          </a:bodyPr>
          <a:lstStyle/>
          <a:p>
            <a:pPr marL="285750" indent="-285750" algn="just">
              <a:buFont typeface="Wingdings" pitchFamily="2" charset="2"/>
              <a:buChar char="v"/>
            </a:pPr>
            <a:r>
              <a:rPr lang="es-PE" sz="1100" dirty="0"/>
              <a:t>La información contenida en esta presentación es de acceso libre y abierto (Ley N°30035), </a:t>
            </a:r>
          </a:p>
          <a:p>
            <a:pPr algn="just"/>
            <a:r>
              <a:rPr lang="es-PE" sz="1100" dirty="0"/>
              <a:t>         debiendo considerarse los derechos de autor (Decreto Legislativo 822).</a:t>
            </a:r>
          </a:p>
        </p:txBody>
      </p:sp>
      <p:sp>
        <p:nvSpPr>
          <p:cNvPr id="6" name="5 CuadroTexto"/>
          <p:cNvSpPr txBox="1"/>
          <p:nvPr/>
        </p:nvSpPr>
        <p:spPr>
          <a:xfrm>
            <a:off x="7608168" y="6430074"/>
            <a:ext cx="2053363" cy="261610"/>
          </a:xfrm>
          <a:prstGeom prst="rect">
            <a:avLst/>
          </a:prstGeom>
          <a:noFill/>
        </p:spPr>
        <p:txBody>
          <a:bodyPr wrap="square" rtlCol="0">
            <a:spAutoFit/>
          </a:bodyPr>
          <a:lstStyle/>
          <a:p>
            <a:r>
              <a:rPr lang="es-PE" sz="1100" dirty="0"/>
              <a:t>PT/INGEMMET: N° </a:t>
            </a:r>
          </a:p>
        </p:txBody>
      </p:sp>
      <p:sp>
        <p:nvSpPr>
          <p:cNvPr id="7" name="CuadroTexto 2">
            <a:extLst>
              <a:ext uri="{FF2B5EF4-FFF2-40B4-BE49-F238E27FC236}">
                <a16:creationId xmlns:a16="http://schemas.microsoft.com/office/drawing/2014/main" id="{B20358F0-F4F5-418A-9757-3BB287FA981D}"/>
              </a:ext>
            </a:extLst>
          </p:cNvPr>
          <p:cNvSpPr txBox="1"/>
          <p:nvPr/>
        </p:nvSpPr>
        <p:spPr>
          <a:xfrm>
            <a:off x="623392" y="2060202"/>
            <a:ext cx="11305256" cy="1754326"/>
          </a:xfrm>
          <a:prstGeom prst="rect">
            <a:avLst/>
          </a:prstGeom>
          <a:noFill/>
        </p:spPr>
        <p:txBody>
          <a:bodyPr wrap="square" rtlCol="0">
            <a:spAutoFit/>
          </a:bodyPr>
          <a:lstStyle/>
          <a:p>
            <a:pPr algn="ctr"/>
            <a:r>
              <a:rPr lang="es-ES" sz="3600" b="1" dirty="0"/>
              <a:t>ACT15</a:t>
            </a:r>
            <a:r>
              <a:rPr lang="es-ES" sz="3600" dirty="0"/>
              <a:t>: Sistematización, procedimiento y visualización de datos de la DGAR (Inteligencia Artificial). </a:t>
            </a:r>
          </a:p>
          <a:p>
            <a:pPr algn="ctr"/>
            <a:r>
              <a:rPr lang="es-ES" sz="3600" i="1" dirty="0" err="1"/>
              <a:t>A.Otiniano</a:t>
            </a:r>
            <a:r>
              <a:rPr lang="es-ES" sz="3600" i="1" dirty="0"/>
              <a:t> &amp; </a:t>
            </a:r>
            <a:r>
              <a:rPr lang="es-ES" sz="3600" i="1" dirty="0" err="1"/>
              <a:t>J.Andrade</a:t>
            </a:r>
            <a:endParaRPr lang="es-PE" sz="3600" i="1" dirty="0"/>
          </a:p>
        </p:txBody>
      </p:sp>
    </p:spTree>
    <p:extLst>
      <p:ext uri="{BB962C8B-B14F-4D97-AF65-F5344CB8AC3E}">
        <p14:creationId xmlns:p14="http://schemas.microsoft.com/office/powerpoint/2010/main" val="2719492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5" name="TextBox 4">
            <a:extLst>
              <a:ext uri="{FF2B5EF4-FFF2-40B4-BE49-F238E27FC236}">
                <a16:creationId xmlns:a16="http://schemas.microsoft.com/office/drawing/2014/main" id="{1FCEF2CD-9C66-411B-BDE6-6C66DBEACFCB}"/>
              </a:ext>
            </a:extLst>
          </p:cNvPr>
          <p:cNvSpPr txBox="1"/>
          <p:nvPr/>
        </p:nvSpPr>
        <p:spPr>
          <a:xfrm>
            <a:off x="3048536" y="432952"/>
            <a:ext cx="6359831" cy="369332"/>
          </a:xfrm>
          <a:prstGeom prst="rect">
            <a:avLst/>
          </a:prstGeom>
          <a:noFill/>
        </p:spPr>
        <p:txBody>
          <a:bodyPr wrap="square">
            <a:spAutoFit/>
          </a:bodyPr>
          <a:lstStyle/>
          <a:p>
            <a:pPr algn="ctr"/>
            <a:r>
              <a:rPr lang="es-PE" b="1" dirty="0"/>
              <a:t>3. </a:t>
            </a:r>
            <a:r>
              <a:rPr lang="es-PE" sz="1800" b="1" dirty="0"/>
              <a:t>DESARROLLO DE NUEVA METODOLOGÍA EN CINARGEO</a:t>
            </a:r>
          </a:p>
        </p:txBody>
      </p:sp>
      <p:sp>
        <p:nvSpPr>
          <p:cNvPr id="3" name="TextBox 2">
            <a:extLst>
              <a:ext uri="{FF2B5EF4-FFF2-40B4-BE49-F238E27FC236}">
                <a16:creationId xmlns:a16="http://schemas.microsoft.com/office/drawing/2014/main" id="{996F16BC-AF13-4C5D-829B-83FCEBAAF23A}"/>
              </a:ext>
            </a:extLst>
          </p:cNvPr>
          <p:cNvSpPr txBox="1"/>
          <p:nvPr/>
        </p:nvSpPr>
        <p:spPr>
          <a:xfrm>
            <a:off x="479376" y="1340768"/>
            <a:ext cx="10657184" cy="4801314"/>
          </a:xfrm>
          <a:prstGeom prst="rect">
            <a:avLst/>
          </a:prstGeom>
          <a:noFill/>
        </p:spPr>
        <p:txBody>
          <a:bodyPr wrap="square" rtlCol="0">
            <a:spAutoFit/>
          </a:bodyPr>
          <a:lstStyle/>
          <a:p>
            <a:endParaRPr lang="es-PE" b="1" i="1" dirty="0">
              <a:solidFill>
                <a:srgbClr val="00B050"/>
              </a:solidFill>
            </a:endParaRPr>
          </a:p>
          <a:p>
            <a:pPr>
              <a:lnSpc>
                <a:spcPct val="200000"/>
              </a:lnSpc>
            </a:pPr>
            <a:r>
              <a:rPr lang="es-PE" sz="1800" b="1" dirty="0"/>
              <a:t>3.1 CREACIÓN Y FUNCIONAMIENTO DE LA NEURONA</a:t>
            </a:r>
          </a:p>
          <a:p>
            <a:pPr>
              <a:lnSpc>
                <a:spcPct val="200000"/>
              </a:lnSpc>
            </a:pPr>
            <a:r>
              <a:rPr lang="es-PE" sz="1800" b="1" dirty="0"/>
              <a:t>3.2 FACTORES INPUT INICIALES</a:t>
            </a:r>
          </a:p>
          <a:p>
            <a:pPr>
              <a:lnSpc>
                <a:spcPct val="200000"/>
              </a:lnSpc>
            </a:pPr>
            <a:r>
              <a:rPr lang="es-PE" b="1" dirty="0"/>
              <a:t>3.3 FLUJO DE TRABAJO DE LA RED NEURONAL</a:t>
            </a:r>
          </a:p>
          <a:p>
            <a:pPr>
              <a:lnSpc>
                <a:spcPct val="200000"/>
              </a:lnSpc>
            </a:pPr>
            <a:r>
              <a:rPr lang="es-PE" b="1" dirty="0"/>
              <a:t>3.4 MODELO EN PRODUCCIÓN</a:t>
            </a:r>
            <a:endParaRPr lang="es-PE" b="1" i="1" dirty="0"/>
          </a:p>
          <a:p>
            <a:pPr>
              <a:lnSpc>
                <a:spcPct val="200000"/>
              </a:lnSpc>
            </a:pPr>
            <a:r>
              <a:rPr lang="es-PE" b="1" dirty="0"/>
              <a:t>3.5 COMPARACIÓN MÉTODO HEURÍSTICO VS MAPA DE PELIGROS ANN</a:t>
            </a:r>
          </a:p>
          <a:p>
            <a:pPr>
              <a:lnSpc>
                <a:spcPct val="200000"/>
              </a:lnSpc>
            </a:pPr>
            <a:r>
              <a:rPr lang="es-PE" b="1" dirty="0"/>
              <a:t>3.6 VARIABLES QUE DEBEN INTEGRARSE AL MODELO Y MEJORAS DEL MODELO</a:t>
            </a:r>
          </a:p>
          <a:p>
            <a:endParaRPr lang="es-PE" dirty="0"/>
          </a:p>
          <a:p>
            <a:endParaRPr lang="es-PE" dirty="0"/>
          </a:p>
          <a:p>
            <a:r>
              <a:rPr lang="es-PE" b="1" dirty="0">
                <a:solidFill>
                  <a:srgbClr val="FF0000"/>
                </a:solidFill>
              </a:rPr>
              <a:t>MAPA DE PELIGROS HEURÍSITICO VS MAPA PELIGROS ANN – JUEGO DE PÍXELES  (LLAMAR LA ATENCIÓN)</a:t>
            </a:r>
          </a:p>
          <a:p>
            <a:endParaRPr lang="es-PE" dirty="0"/>
          </a:p>
        </p:txBody>
      </p:sp>
    </p:spTree>
    <p:extLst>
      <p:ext uri="{BB962C8B-B14F-4D97-AF65-F5344CB8AC3E}">
        <p14:creationId xmlns:p14="http://schemas.microsoft.com/office/powerpoint/2010/main" val="3057844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27384"/>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7" name="Picture 6">
            <a:extLst>
              <a:ext uri="{FF2B5EF4-FFF2-40B4-BE49-F238E27FC236}">
                <a16:creationId xmlns:a16="http://schemas.microsoft.com/office/drawing/2014/main" id="{AA1A03DC-3F83-400C-BF10-017194ECF285}"/>
              </a:ext>
            </a:extLst>
          </p:cNvPr>
          <p:cNvPicPr>
            <a:picLocks noChangeAspect="1"/>
          </p:cNvPicPr>
          <p:nvPr/>
        </p:nvPicPr>
        <p:blipFill>
          <a:blip r:embed="rId4"/>
          <a:stretch>
            <a:fillRect/>
          </a:stretch>
        </p:blipFill>
        <p:spPr>
          <a:xfrm>
            <a:off x="6888088" y="3314304"/>
            <a:ext cx="3168352" cy="3318900"/>
          </a:xfrm>
          <a:prstGeom prst="rect">
            <a:avLst/>
          </a:prstGeom>
        </p:spPr>
      </p:pic>
      <p:sp>
        <p:nvSpPr>
          <p:cNvPr id="2" name="TextBox 1">
            <a:extLst>
              <a:ext uri="{FF2B5EF4-FFF2-40B4-BE49-F238E27FC236}">
                <a16:creationId xmlns:a16="http://schemas.microsoft.com/office/drawing/2014/main" id="{439B6AD3-EB16-49CB-AC3E-1E790156EFF5}"/>
              </a:ext>
            </a:extLst>
          </p:cNvPr>
          <p:cNvSpPr txBox="1"/>
          <p:nvPr/>
        </p:nvSpPr>
        <p:spPr>
          <a:xfrm>
            <a:off x="623392" y="1269341"/>
            <a:ext cx="3816424" cy="1200329"/>
          </a:xfrm>
          <a:prstGeom prst="rect">
            <a:avLst/>
          </a:prstGeom>
          <a:noFill/>
        </p:spPr>
        <p:txBody>
          <a:bodyPr wrap="square" rtlCol="0">
            <a:spAutoFit/>
          </a:bodyPr>
          <a:lstStyle/>
          <a:p>
            <a:pPr algn="just"/>
            <a:r>
              <a:rPr lang="es-PE" dirty="0"/>
              <a:t>Uso de la librería </a:t>
            </a:r>
            <a:r>
              <a:rPr lang="es-PE" b="1" i="1" dirty="0" err="1"/>
              <a:t>neuralnet</a:t>
            </a:r>
            <a:r>
              <a:rPr lang="es-PE" dirty="0"/>
              <a:t> en la construcción del algoritmo de redes neuronales artificiales con una capa de 6 neuronas.</a:t>
            </a:r>
            <a:endParaRPr lang="en-US" dirty="0"/>
          </a:p>
        </p:txBody>
      </p:sp>
      <p:sp>
        <p:nvSpPr>
          <p:cNvPr id="8" name="TextBox 7">
            <a:extLst>
              <a:ext uri="{FF2B5EF4-FFF2-40B4-BE49-F238E27FC236}">
                <a16:creationId xmlns:a16="http://schemas.microsoft.com/office/drawing/2014/main" id="{D66BFDB9-92BB-493B-A21F-A483725F7835}"/>
              </a:ext>
            </a:extLst>
          </p:cNvPr>
          <p:cNvSpPr txBox="1"/>
          <p:nvPr/>
        </p:nvSpPr>
        <p:spPr>
          <a:xfrm>
            <a:off x="2916084" y="292088"/>
            <a:ext cx="6359831" cy="369332"/>
          </a:xfrm>
          <a:prstGeom prst="rect">
            <a:avLst/>
          </a:prstGeom>
          <a:noFill/>
        </p:spPr>
        <p:txBody>
          <a:bodyPr wrap="square">
            <a:spAutoFit/>
          </a:bodyPr>
          <a:lstStyle/>
          <a:p>
            <a:pPr algn="ctr"/>
            <a:r>
              <a:rPr lang="es-PE" sz="1800" b="1" dirty="0"/>
              <a:t>3.1 CREACIÓN Y FUNCIONAMIENTO DE LA NEURONA</a:t>
            </a:r>
          </a:p>
        </p:txBody>
      </p:sp>
      <p:pic>
        <p:nvPicPr>
          <p:cNvPr id="10" name="Picture 9">
            <a:extLst>
              <a:ext uri="{FF2B5EF4-FFF2-40B4-BE49-F238E27FC236}">
                <a16:creationId xmlns:a16="http://schemas.microsoft.com/office/drawing/2014/main" id="{F2A8611C-17A2-4C83-ACD5-7A296E65C15F}"/>
              </a:ext>
            </a:extLst>
          </p:cNvPr>
          <p:cNvPicPr>
            <a:picLocks noChangeAspect="1"/>
          </p:cNvPicPr>
          <p:nvPr/>
        </p:nvPicPr>
        <p:blipFill>
          <a:blip r:embed="rId5"/>
          <a:stretch>
            <a:fillRect/>
          </a:stretch>
        </p:blipFill>
        <p:spPr>
          <a:xfrm>
            <a:off x="335360" y="2955694"/>
            <a:ext cx="5673049" cy="3652155"/>
          </a:xfrm>
          <a:prstGeom prst="rect">
            <a:avLst/>
          </a:prstGeom>
        </p:spPr>
      </p:pic>
      <p:pic>
        <p:nvPicPr>
          <p:cNvPr id="13" name="Picture 12">
            <a:extLst>
              <a:ext uri="{FF2B5EF4-FFF2-40B4-BE49-F238E27FC236}">
                <a16:creationId xmlns:a16="http://schemas.microsoft.com/office/drawing/2014/main" id="{60257B37-1B3E-4A2C-A4C2-79E0074D927D}"/>
              </a:ext>
            </a:extLst>
          </p:cNvPr>
          <p:cNvPicPr>
            <a:picLocks noChangeAspect="1"/>
          </p:cNvPicPr>
          <p:nvPr/>
        </p:nvPicPr>
        <p:blipFill>
          <a:blip r:embed="rId6"/>
          <a:stretch>
            <a:fillRect/>
          </a:stretch>
        </p:blipFill>
        <p:spPr>
          <a:xfrm>
            <a:off x="5167808" y="886216"/>
            <a:ext cx="6400800" cy="2542784"/>
          </a:xfrm>
          <a:prstGeom prst="rect">
            <a:avLst/>
          </a:prstGeom>
        </p:spPr>
      </p:pic>
    </p:spTree>
    <p:extLst>
      <p:ext uri="{BB962C8B-B14F-4D97-AF65-F5344CB8AC3E}">
        <p14:creationId xmlns:p14="http://schemas.microsoft.com/office/powerpoint/2010/main" val="291347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3" name="Picture 2">
            <a:extLst>
              <a:ext uri="{FF2B5EF4-FFF2-40B4-BE49-F238E27FC236}">
                <a16:creationId xmlns:a16="http://schemas.microsoft.com/office/drawing/2014/main" id="{840E7133-F9E9-4543-80A5-10345ECFEB8C}"/>
              </a:ext>
            </a:extLst>
          </p:cNvPr>
          <p:cNvPicPr>
            <a:picLocks noChangeAspect="1"/>
          </p:cNvPicPr>
          <p:nvPr/>
        </p:nvPicPr>
        <p:blipFill>
          <a:blip r:embed="rId4"/>
          <a:stretch>
            <a:fillRect/>
          </a:stretch>
        </p:blipFill>
        <p:spPr>
          <a:xfrm>
            <a:off x="3627551" y="1060141"/>
            <a:ext cx="5172075" cy="1095375"/>
          </a:xfrm>
          <a:prstGeom prst="rect">
            <a:avLst/>
          </a:prstGeom>
        </p:spPr>
      </p:pic>
      <p:pic>
        <p:nvPicPr>
          <p:cNvPr id="6" name="Picture 5">
            <a:extLst>
              <a:ext uri="{FF2B5EF4-FFF2-40B4-BE49-F238E27FC236}">
                <a16:creationId xmlns:a16="http://schemas.microsoft.com/office/drawing/2014/main" id="{B917CE58-0192-4954-A847-789823628173}"/>
              </a:ext>
            </a:extLst>
          </p:cNvPr>
          <p:cNvPicPr>
            <a:picLocks noChangeAspect="1"/>
          </p:cNvPicPr>
          <p:nvPr/>
        </p:nvPicPr>
        <p:blipFill>
          <a:blip r:embed="rId5"/>
          <a:stretch>
            <a:fillRect/>
          </a:stretch>
        </p:blipFill>
        <p:spPr>
          <a:xfrm>
            <a:off x="6744072" y="2637323"/>
            <a:ext cx="5040560" cy="3160536"/>
          </a:xfrm>
          <a:prstGeom prst="rect">
            <a:avLst/>
          </a:prstGeom>
        </p:spPr>
      </p:pic>
      <p:pic>
        <p:nvPicPr>
          <p:cNvPr id="8" name="Picture 7">
            <a:extLst>
              <a:ext uri="{FF2B5EF4-FFF2-40B4-BE49-F238E27FC236}">
                <a16:creationId xmlns:a16="http://schemas.microsoft.com/office/drawing/2014/main" id="{C70B44CE-9298-4027-BB73-701395F5F39E}"/>
              </a:ext>
            </a:extLst>
          </p:cNvPr>
          <p:cNvPicPr>
            <a:picLocks noChangeAspect="1"/>
          </p:cNvPicPr>
          <p:nvPr/>
        </p:nvPicPr>
        <p:blipFill>
          <a:blip r:embed="rId6"/>
          <a:stretch>
            <a:fillRect/>
          </a:stretch>
        </p:blipFill>
        <p:spPr>
          <a:xfrm>
            <a:off x="535775" y="2979798"/>
            <a:ext cx="5416209" cy="3404163"/>
          </a:xfrm>
          <a:prstGeom prst="rect">
            <a:avLst/>
          </a:prstGeom>
        </p:spPr>
      </p:pic>
      <p:pic>
        <p:nvPicPr>
          <p:cNvPr id="10" name="Picture 9">
            <a:extLst>
              <a:ext uri="{FF2B5EF4-FFF2-40B4-BE49-F238E27FC236}">
                <a16:creationId xmlns:a16="http://schemas.microsoft.com/office/drawing/2014/main" id="{6B96BEF3-B714-4E31-B0A9-5F20323448F3}"/>
              </a:ext>
            </a:extLst>
          </p:cNvPr>
          <p:cNvPicPr>
            <a:picLocks noChangeAspect="1"/>
          </p:cNvPicPr>
          <p:nvPr/>
        </p:nvPicPr>
        <p:blipFill rotWithShape="1">
          <a:blip r:embed="rId7"/>
          <a:srcRect t="22090" r="6165" b="8393"/>
          <a:stretch/>
        </p:blipFill>
        <p:spPr>
          <a:xfrm>
            <a:off x="509744" y="2242313"/>
            <a:ext cx="3816424" cy="576064"/>
          </a:xfrm>
          <a:prstGeom prst="rect">
            <a:avLst/>
          </a:prstGeom>
        </p:spPr>
      </p:pic>
      <p:sp>
        <p:nvSpPr>
          <p:cNvPr id="2" name="Rectangle 1">
            <a:extLst>
              <a:ext uri="{FF2B5EF4-FFF2-40B4-BE49-F238E27FC236}">
                <a16:creationId xmlns:a16="http://schemas.microsoft.com/office/drawing/2014/main" id="{2E5EB43B-9DF2-40C8-973C-E44FF65CCA71}"/>
              </a:ext>
            </a:extLst>
          </p:cNvPr>
          <p:cNvSpPr/>
          <p:nvPr/>
        </p:nvSpPr>
        <p:spPr>
          <a:xfrm>
            <a:off x="184429" y="1671992"/>
            <a:ext cx="3443122" cy="523220"/>
          </a:xfrm>
          <a:prstGeom prst="rect">
            <a:avLst/>
          </a:prstGeom>
          <a:noFill/>
        </p:spPr>
        <p:txBody>
          <a:bodyPr wrap="none" lIns="91440" tIns="45720" rIns="91440" bIns="45720">
            <a:spAutoFit/>
          </a:bodyPr>
          <a:lstStyle/>
          <a:p>
            <a:pPr algn="ct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Función</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de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Activación</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Rectangle 10">
            <a:extLst>
              <a:ext uri="{FF2B5EF4-FFF2-40B4-BE49-F238E27FC236}">
                <a16:creationId xmlns:a16="http://schemas.microsoft.com/office/drawing/2014/main" id="{EE72E1BE-E665-4F5F-BCBC-29B15F28F295}"/>
              </a:ext>
            </a:extLst>
          </p:cNvPr>
          <p:cNvSpPr/>
          <p:nvPr/>
        </p:nvSpPr>
        <p:spPr>
          <a:xfrm>
            <a:off x="4674583" y="713132"/>
            <a:ext cx="2737096" cy="523220"/>
          </a:xfrm>
          <a:prstGeom prst="rect">
            <a:avLst/>
          </a:prstGeom>
          <a:noFill/>
        </p:spPr>
        <p:txBody>
          <a:bodyPr wrap="none" lIns="91440" tIns="45720" rIns="91440" bIns="45720">
            <a:spAutoFit/>
          </a:bodyPr>
          <a:lstStyle/>
          <a:p>
            <a:pPr algn="ct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Función</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Neurona</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Rectangle 12">
            <a:extLst>
              <a:ext uri="{FF2B5EF4-FFF2-40B4-BE49-F238E27FC236}">
                <a16:creationId xmlns:a16="http://schemas.microsoft.com/office/drawing/2014/main" id="{D89A1F08-B440-478D-B94D-8CDE62B71316}"/>
              </a:ext>
            </a:extLst>
          </p:cNvPr>
          <p:cNvSpPr/>
          <p:nvPr/>
        </p:nvSpPr>
        <p:spPr>
          <a:xfrm>
            <a:off x="7032104" y="2319964"/>
            <a:ext cx="3986989" cy="523220"/>
          </a:xfrm>
          <a:prstGeom prst="rect">
            <a:avLst/>
          </a:prstGeom>
          <a:noFill/>
        </p:spPr>
        <p:txBody>
          <a:bodyPr wrap="none" lIns="91440" tIns="45720" rIns="91440" bIns="45720">
            <a:spAutoFit/>
          </a:bodyPr>
          <a:lstStyle/>
          <a:p>
            <a:pPr algn="ct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Enseñando</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No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Linearidad</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491768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4" y="0"/>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8" name="TextBox 7">
            <a:extLst>
              <a:ext uri="{FF2B5EF4-FFF2-40B4-BE49-F238E27FC236}">
                <a16:creationId xmlns:a16="http://schemas.microsoft.com/office/drawing/2014/main" id="{97A31705-398E-4943-9BCE-71745839B93D}"/>
              </a:ext>
            </a:extLst>
          </p:cNvPr>
          <p:cNvSpPr txBox="1"/>
          <p:nvPr/>
        </p:nvSpPr>
        <p:spPr>
          <a:xfrm>
            <a:off x="267235" y="1236583"/>
            <a:ext cx="5472608" cy="1200329"/>
          </a:xfrm>
          <a:prstGeom prst="rect">
            <a:avLst/>
          </a:prstGeom>
          <a:noFill/>
        </p:spPr>
        <p:txBody>
          <a:bodyPr wrap="square">
            <a:spAutoFit/>
          </a:bodyPr>
          <a:lstStyle/>
          <a:p>
            <a:pPr algn="l"/>
            <a:r>
              <a:rPr lang="en-US" sz="1800" b="0" i="0" u="none" strike="noStrike" baseline="0" dirty="0" err="1">
                <a:latin typeface="XvhwxgNbnxbtMtnwxnCMR10"/>
              </a:rPr>
              <a:t>Parte</a:t>
            </a:r>
            <a:r>
              <a:rPr lang="en-US" sz="1800" b="0" i="0" u="none" strike="noStrike" baseline="0" dirty="0">
                <a:latin typeface="XvhwxgNbnxbtMtnwxnCMR10"/>
              </a:rPr>
              <a:t> de un </a:t>
            </a:r>
            <a:r>
              <a:rPr lang="en-US" sz="1800" b="0" i="0" u="none" strike="noStrike" baseline="0" dirty="0" err="1">
                <a:latin typeface="XvhwxgNbnxbtMtnwxnCMR10"/>
              </a:rPr>
              <a:t>modelo</a:t>
            </a:r>
            <a:r>
              <a:rPr lang="en-US" sz="1800" b="0" i="0" u="none" strike="noStrike" baseline="0" dirty="0">
                <a:latin typeface="XvhwxgNbnxbtMtnwxnCMR10"/>
              </a:rPr>
              <a:t> “</a:t>
            </a:r>
            <a:r>
              <a:rPr lang="en-US" dirty="0">
                <a:latin typeface="XvhwxgNbnxbtMtnwxnCMR10"/>
              </a:rPr>
              <a:t>simple” </a:t>
            </a:r>
            <a:r>
              <a:rPr lang="en-US" dirty="0" err="1">
                <a:latin typeface="XvhwxgNbnxbtMtnwxnCMR10"/>
              </a:rPr>
              <a:t>desarrollado</a:t>
            </a:r>
            <a:r>
              <a:rPr lang="en-US" dirty="0">
                <a:latin typeface="XvhwxgNbnxbtMtnwxnCMR10"/>
              </a:rPr>
              <a:t> </a:t>
            </a:r>
            <a:r>
              <a:rPr lang="en-US" dirty="0" err="1">
                <a:latin typeface="XvhwxgNbnxbtMtnwxnCMR10"/>
              </a:rPr>
              <a:t>en</a:t>
            </a:r>
            <a:r>
              <a:rPr lang="en-US" dirty="0">
                <a:latin typeface="XvhwxgNbnxbtMtnwxnCMR10"/>
              </a:rPr>
              <a:t> la </a:t>
            </a:r>
            <a:r>
              <a:rPr lang="en-US" dirty="0" err="1">
                <a:latin typeface="XvhwxgNbnxbtMtnwxnCMR10"/>
              </a:rPr>
              <a:t>década</a:t>
            </a:r>
            <a:r>
              <a:rPr lang="en-US" dirty="0">
                <a:latin typeface="XvhwxgNbnxbtMtnwxnCMR10"/>
              </a:rPr>
              <a:t> ed </a:t>
            </a:r>
            <a:r>
              <a:rPr lang="en-US" dirty="0" err="1">
                <a:latin typeface="XvhwxgNbnxbtMtnwxnCMR10"/>
              </a:rPr>
              <a:t>los</a:t>
            </a:r>
            <a:r>
              <a:rPr lang="en-US" dirty="0">
                <a:latin typeface="XvhwxgNbnxbtMtnwxnCMR10"/>
              </a:rPr>
              <a:t> 50. Este </a:t>
            </a:r>
            <a:r>
              <a:rPr lang="en-US" dirty="0" err="1">
                <a:latin typeface="XvhwxgNbnxbtMtnwxnCMR10"/>
              </a:rPr>
              <a:t>modelo</a:t>
            </a:r>
            <a:r>
              <a:rPr lang="en-US" dirty="0">
                <a:latin typeface="XvhwxgNbnxbtMtnwxnCMR10"/>
              </a:rPr>
              <a:t> require </a:t>
            </a:r>
            <a:r>
              <a:rPr lang="en-US" dirty="0" err="1">
                <a:latin typeface="XvhwxgNbnxbtMtnwxnCMR10"/>
              </a:rPr>
              <a:t>una</a:t>
            </a:r>
            <a:r>
              <a:rPr lang="en-US" dirty="0">
                <a:latin typeface="XvhwxgNbnxbtMtnwxnCMR10"/>
              </a:rPr>
              <a:t> </a:t>
            </a:r>
            <a:r>
              <a:rPr lang="en-US" dirty="0" err="1">
                <a:latin typeface="XvhwxgNbnxbtMtnwxnCMR10"/>
              </a:rPr>
              <a:t>serie</a:t>
            </a:r>
            <a:r>
              <a:rPr lang="en-US" dirty="0">
                <a:latin typeface="XvhwxgNbnxbtMtnwxnCMR10"/>
              </a:rPr>
              <a:t> de </a:t>
            </a:r>
            <a:r>
              <a:rPr lang="en-US" b="1" dirty="0">
                <a:latin typeface="XvhwxgNbnxbtMtnwxnCMR10"/>
              </a:rPr>
              <a:t>entradas</a:t>
            </a:r>
            <a:r>
              <a:rPr lang="en-US" dirty="0">
                <a:latin typeface="XvhwxgNbnxbtMtnwxnCMR10"/>
              </a:rPr>
              <a:t> y genera </a:t>
            </a:r>
            <a:r>
              <a:rPr lang="en-US" dirty="0" err="1">
                <a:latin typeface="XvhwxgNbnxbtMtnwxnCMR10"/>
              </a:rPr>
              <a:t>una</a:t>
            </a:r>
            <a:r>
              <a:rPr lang="en-US" dirty="0">
                <a:latin typeface="XvhwxgNbnxbtMtnwxnCMR10"/>
              </a:rPr>
              <a:t> </a:t>
            </a:r>
            <a:r>
              <a:rPr lang="en-US" dirty="0" err="1">
                <a:latin typeface="XvhwxgNbnxbtMtnwxnCMR10"/>
              </a:rPr>
              <a:t>salida</a:t>
            </a:r>
            <a:r>
              <a:rPr lang="en-US" dirty="0">
                <a:latin typeface="XvhwxgNbnxbtMtnwxnCMR10"/>
              </a:rPr>
              <a:t> a </a:t>
            </a:r>
            <a:r>
              <a:rPr lang="en-US" dirty="0" err="1">
                <a:latin typeface="XvhwxgNbnxbtMtnwxnCMR10"/>
              </a:rPr>
              <a:t>partir</a:t>
            </a:r>
            <a:r>
              <a:rPr lang="en-US" dirty="0">
                <a:latin typeface="XvhwxgNbnxbtMtnwxnCMR10"/>
              </a:rPr>
              <a:t> de </a:t>
            </a:r>
            <a:r>
              <a:rPr lang="en-US" dirty="0" err="1">
                <a:latin typeface="XvhwxgNbnxbtMtnwxnCMR10"/>
              </a:rPr>
              <a:t>una</a:t>
            </a:r>
            <a:r>
              <a:rPr lang="en-US" dirty="0">
                <a:latin typeface="XvhwxgNbnxbtMtnwxnCMR10"/>
              </a:rPr>
              <a:t> </a:t>
            </a:r>
            <a:r>
              <a:rPr lang="en-US" dirty="0" err="1">
                <a:latin typeface="XvhwxgNbnxbtMtnwxnCMR10"/>
              </a:rPr>
              <a:t>función</a:t>
            </a:r>
            <a:r>
              <a:rPr lang="en-US" dirty="0">
                <a:latin typeface="XvhwxgNbnxbtMtnwxnCMR10"/>
              </a:rPr>
              <a:t> que </a:t>
            </a:r>
            <a:r>
              <a:rPr lang="en-US" dirty="0" err="1">
                <a:latin typeface="XvhwxgNbnxbtMtnwxnCMR10"/>
              </a:rPr>
              <a:t>utiliza</a:t>
            </a:r>
            <a:r>
              <a:rPr lang="en-US" dirty="0">
                <a:latin typeface="XvhwxgNbnxbtMtnwxnCMR10"/>
              </a:rPr>
              <a:t> </a:t>
            </a:r>
            <a:r>
              <a:rPr lang="en-US" dirty="0" err="1">
                <a:latin typeface="XvhwxgNbnxbtMtnwxnCMR10"/>
              </a:rPr>
              <a:t>una</a:t>
            </a:r>
            <a:r>
              <a:rPr lang="en-US" dirty="0">
                <a:latin typeface="XvhwxgNbnxbtMtnwxnCMR10"/>
              </a:rPr>
              <a:t> </a:t>
            </a:r>
            <a:r>
              <a:rPr lang="en-US" dirty="0" err="1">
                <a:latin typeface="XvhwxgNbnxbtMtnwxnCMR10"/>
              </a:rPr>
              <a:t>serie</a:t>
            </a:r>
            <a:r>
              <a:rPr lang="en-US" dirty="0">
                <a:latin typeface="XvhwxgNbnxbtMtnwxnCMR10"/>
              </a:rPr>
              <a:t> de </a:t>
            </a:r>
            <a:r>
              <a:rPr lang="en-US" b="1" dirty="0">
                <a:latin typeface="XvhwxgNbnxbtMtnwxnCMR10"/>
              </a:rPr>
              <a:t>pesos</a:t>
            </a:r>
            <a:r>
              <a:rPr lang="en-US" dirty="0">
                <a:latin typeface="XvhwxgNbnxbtMtnwxnCMR10"/>
              </a:rPr>
              <a:t> y un factor </a:t>
            </a:r>
            <a:r>
              <a:rPr lang="en-US" dirty="0" err="1">
                <a:latin typeface="XvhwxgNbnxbtMtnwxnCMR10"/>
              </a:rPr>
              <a:t>adicional</a:t>
            </a:r>
            <a:r>
              <a:rPr lang="en-US" dirty="0">
                <a:latin typeface="XvhwxgNbnxbtMtnwxnCMR10"/>
              </a:rPr>
              <a:t>: </a:t>
            </a:r>
            <a:r>
              <a:rPr lang="en-US" b="1" dirty="0" err="1">
                <a:latin typeface="XvhwxgNbnxbtMtnwxnCMR10"/>
              </a:rPr>
              <a:t>sesgo</a:t>
            </a:r>
            <a:r>
              <a:rPr lang="en-US" dirty="0">
                <a:latin typeface="XvhwxgNbnxbtMtnwxnCMR10"/>
              </a:rPr>
              <a:t>.</a:t>
            </a:r>
            <a:endParaRPr lang="en-US" dirty="0"/>
          </a:p>
        </p:txBody>
      </p:sp>
      <p:pic>
        <p:nvPicPr>
          <p:cNvPr id="7" name="Picture 6">
            <a:extLst>
              <a:ext uri="{FF2B5EF4-FFF2-40B4-BE49-F238E27FC236}">
                <a16:creationId xmlns:a16="http://schemas.microsoft.com/office/drawing/2014/main" id="{0AA72AC1-C158-4F98-B41B-7342A8B09800}"/>
              </a:ext>
            </a:extLst>
          </p:cNvPr>
          <p:cNvPicPr>
            <a:picLocks noChangeAspect="1"/>
          </p:cNvPicPr>
          <p:nvPr/>
        </p:nvPicPr>
        <p:blipFill>
          <a:blip r:embed="rId4"/>
          <a:stretch>
            <a:fillRect/>
          </a:stretch>
        </p:blipFill>
        <p:spPr>
          <a:xfrm>
            <a:off x="328062" y="4592007"/>
            <a:ext cx="4968552" cy="676312"/>
          </a:xfrm>
          <a:prstGeom prst="rect">
            <a:avLst/>
          </a:prstGeom>
        </p:spPr>
      </p:pic>
      <p:pic>
        <p:nvPicPr>
          <p:cNvPr id="11" name="Picture 10">
            <a:extLst>
              <a:ext uri="{FF2B5EF4-FFF2-40B4-BE49-F238E27FC236}">
                <a16:creationId xmlns:a16="http://schemas.microsoft.com/office/drawing/2014/main" id="{CC05ADCF-62F0-42F5-AE5C-EE4814669D12}"/>
              </a:ext>
            </a:extLst>
          </p:cNvPr>
          <p:cNvPicPr>
            <a:picLocks noChangeAspect="1"/>
          </p:cNvPicPr>
          <p:nvPr/>
        </p:nvPicPr>
        <p:blipFill>
          <a:blip r:embed="rId5"/>
          <a:stretch>
            <a:fillRect/>
          </a:stretch>
        </p:blipFill>
        <p:spPr>
          <a:xfrm>
            <a:off x="6279499" y="1004877"/>
            <a:ext cx="5396657" cy="3929970"/>
          </a:xfrm>
          <a:prstGeom prst="rect">
            <a:avLst/>
          </a:prstGeom>
        </p:spPr>
      </p:pic>
      <p:pic>
        <p:nvPicPr>
          <p:cNvPr id="10" name="Picture 9">
            <a:extLst>
              <a:ext uri="{FF2B5EF4-FFF2-40B4-BE49-F238E27FC236}">
                <a16:creationId xmlns:a16="http://schemas.microsoft.com/office/drawing/2014/main" id="{A51D5840-7616-43B1-84C8-3EE07B7FA79B}"/>
              </a:ext>
            </a:extLst>
          </p:cNvPr>
          <p:cNvPicPr>
            <a:picLocks noChangeAspect="1"/>
          </p:cNvPicPr>
          <p:nvPr/>
        </p:nvPicPr>
        <p:blipFill>
          <a:blip r:embed="rId6"/>
          <a:stretch>
            <a:fillRect/>
          </a:stretch>
        </p:blipFill>
        <p:spPr>
          <a:xfrm>
            <a:off x="5448177" y="5074223"/>
            <a:ext cx="6539753" cy="1492205"/>
          </a:xfrm>
          <a:prstGeom prst="rect">
            <a:avLst/>
          </a:prstGeom>
        </p:spPr>
      </p:pic>
      <p:sp>
        <p:nvSpPr>
          <p:cNvPr id="9" name="Rectangle 8">
            <a:extLst>
              <a:ext uri="{FF2B5EF4-FFF2-40B4-BE49-F238E27FC236}">
                <a16:creationId xmlns:a16="http://schemas.microsoft.com/office/drawing/2014/main" id="{F793F4BE-8345-4107-A983-63F4040FB125}"/>
              </a:ext>
            </a:extLst>
          </p:cNvPr>
          <p:cNvSpPr/>
          <p:nvPr/>
        </p:nvSpPr>
        <p:spPr>
          <a:xfrm>
            <a:off x="3345142" y="5901828"/>
            <a:ext cx="2703562" cy="523220"/>
          </a:xfrm>
          <a:prstGeom prst="rect">
            <a:avLst/>
          </a:prstGeom>
          <a:noFill/>
        </p:spPr>
        <p:txBody>
          <a:bodyPr wrap="none" lIns="91440" tIns="45720" rIns="91440" bIns="45720">
            <a:spAutoFit/>
          </a:bodyPr>
          <a:lstStyle/>
          <a:p>
            <a:pPr algn="ctr"/>
            <a:r>
              <a:rPr lang="es-PE"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a:t>
            </a:r>
            <a:r>
              <a:rPr lang="en-US" sz="28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ackpropagation</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Rectangle 12">
            <a:extLst>
              <a:ext uri="{FF2B5EF4-FFF2-40B4-BE49-F238E27FC236}">
                <a16:creationId xmlns:a16="http://schemas.microsoft.com/office/drawing/2014/main" id="{CA900D5A-35E0-478B-960F-40EEE263166B}"/>
              </a:ext>
            </a:extLst>
          </p:cNvPr>
          <p:cNvSpPr/>
          <p:nvPr/>
        </p:nvSpPr>
        <p:spPr>
          <a:xfrm>
            <a:off x="6456040" y="620688"/>
            <a:ext cx="3321487" cy="523220"/>
          </a:xfrm>
          <a:prstGeom prst="rect">
            <a:avLst/>
          </a:prstGeom>
          <a:noFill/>
        </p:spPr>
        <p:txBody>
          <a:bodyPr wrap="none" lIns="91440" tIns="45720" rIns="91440" bIns="45720">
            <a:spAutoFit/>
          </a:bodyPr>
          <a:lstStyle/>
          <a:p>
            <a:pPr algn="ctr"/>
            <a:r>
              <a:rPr lang="es-PE"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Forward </a:t>
            </a:r>
            <a:r>
              <a:rPr lang="es-PE"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Propagation</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5" name="Rectangle 14">
            <a:extLst>
              <a:ext uri="{FF2B5EF4-FFF2-40B4-BE49-F238E27FC236}">
                <a16:creationId xmlns:a16="http://schemas.microsoft.com/office/drawing/2014/main" id="{BB2F3827-6804-4A21-871D-640FD65A230A}"/>
              </a:ext>
            </a:extLst>
          </p:cNvPr>
          <p:cNvSpPr/>
          <p:nvPr/>
        </p:nvSpPr>
        <p:spPr>
          <a:xfrm>
            <a:off x="296257" y="4036815"/>
            <a:ext cx="5120056" cy="523220"/>
          </a:xfrm>
          <a:prstGeom prst="rect">
            <a:avLst/>
          </a:prstGeom>
          <a:noFill/>
        </p:spPr>
        <p:txBody>
          <a:bodyPr wrap="none" lIns="91440" tIns="45720" rIns="91440" bIns="45720">
            <a:spAutoFit/>
          </a:bodyPr>
          <a:lstStyle/>
          <a:p>
            <a:pPr algn="ctr"/>
            <a:r>
              <a:rPr lang="es-PE"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Minimización Función de Pérdida</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6" name="Rectangle 15">
            <a:extLst>
              <a:ext uri="{FF2B5EF4-FFF2-40B4-BE49-F238E27FC236}">
                <a16:creationId xmlns:a16="http://schemas.microsoft.com/office/drawing/2014/main" id="{F4B47222-6749-4487-9A78-CE6AE8309B6E}"/>
              </a:ext>
            </a:extLst>
          </p:cNvPr>
          <p:cNvSpPr/>
          <p:nvPr/>
        </p:nvSpPr>
        <p:spPr>
          <a:xfrm>
            <a:off x="773832" y="781390"/>
            <a:ext cx="3416834" cy="523220"/>
          </a:xfrm>
          <a:prstGeom prst="rect">
            <a:avLst/>
          </a:prstGeom>
          <a:noFill/>
        </p:spPr>
        <p:txBody>
          <a:bodyPr wrap="none" lIns="91440" tIns="45720" rIns="91440" bIns="45720">
            <a:spAutoFit/>
          </a:bodyPr>
          <a:lstStyle/>
          <a:p>
            <a:pPr algn="ct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Perceptrón</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Multicapa</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Picture 2">
            <a:extLst>
              <a:ext uri="{FF2B5EF4-FFF2-40B4-BE49-F238E27FC236}">
                <a16:creationId xmlns:a16="http://schemas.microsoft.com/office/drawing/2014/main" id="{9FEC20C9-C5A6-41AB-8444-6580E8766CF8}"/>
              </a:ext>
            </a:extLst>
          </p:cNvPr>
          <p:cNvPicPr>
            <a:picLocks noChangeAspect="1"/>
          </p:cNvPicPr>
          <p:nvPr/>
        </p:nvPicPr>
        <p:blipFill>
          <a:blip r:embed="rId7"/>
          <a:stretch>
            <a:fillRect/>
          </a:stretch>
        </p:blipFill>
        <p:spPr>
          <a:xfrm>
            <a:off x="1693706" y="2541193"/>
            <a:ext cx="2619666" cy="1503570"/>
          </a:xfrm>
          <a:prstGeom prst="rect">
            <a:avLst/>
          </a:prstGeom>
        </p:spPr>
      </p:pic>
    </p:spTree>
    <p:extLst>
      <p:ext uri="{BB962C8B-B14F-4D97-AF65-F5344CB8AC3E}">
        <p14:creationId xmlns:p14="http://schemas.microsoft.com/office/powerpoint/2010/main" val="2383287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7" name="Picture 2" descr="Gated Recurrent Units explained with matrices: Part 2 Training and Loss  Function | by Sparkle Russell-Puleri | Medium">
            <a:extLst>
              <a:ext uri="{FF2B5EF4-FFF2-40B4-BE49-F238E27FC236}">
                <a16:creationId xmlns:a16="http://schemas.microsoft.com/office/drawing/2014/main" id="{42929A24-3531-4B8F-8A58-975A59463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36" y="1215503"/>
            <a:ext cx="3668836" cy="28237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AB62CD7-21F1-4541-98BF-B240BAABC9B0}"/>
              </a:ext>
            </a:extLst>
          </p:cNvPr>
          <p:cNvPicPr>
            <a:picLocks noChangeAspect="1"/>
          </p:cNvPicPr>
          <p:nvPr/>
        </p:nvPicPr>
        <p:blipFill>
          <a:blip r:embed="rId5"/>
          <a:stretch>
            <a:fillRect/>
          </a:stretch>
        </p:blipFill>
        <p:spPr>
          <a:xfrm>
            <a:off x="4559152" y="1069064"/>
            <a:ext cx="6548983" cy="3601274"/>
          </a:xfrm>
          <a:prstGeom prst="rect">
            <a:avLst/>
          </a:prstGeom>
        </p:spPr>
      </p:pic>
      <p:sp>
        <p:nvSpPr>
          <p:cNvPr id="8" name="Rectangle 7">
            <a:extLst>
              <a:ext uri="{FF2B5EF4-FFF2-40B4-BE49-F238E27FC236}">
                <a16:creationId xmlns:a16="http://schemas.microsoft.com/office/drawing/2014/main" id="{5C1D7FE2-03E6-4B04-A0CD-E26A76445331}"/>
              </a:ext>
            </a:extLst>
          </p:cNvPr>
          <p:cNvSpPr/>
          <p:nvPr/>
        </p:nvSpPr>
        <p:spPr>
          <a:xfrm>
            <a:off x="683730" y="1215503"/>
            <a:ext cx="3228256" cy="523220"/>
          </a:xfrm>
          <a:prstGeom prst="rect">
            <a:avLst/>
          </a:prstGeom>
          <a:noFill/>
        </p:spPr>
        <p:txBody>
          <a:bodyPr wrap="none" lIns="91440" tIns="45720" rIns="91440" bIns="45720">
            <a:spAutoFit/>
          </a:bodyPr>
          <a:lstStyle/>
          <a:p>
            <a:pPr algn="ct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Función</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de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Pérdidad</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9" name="Rectangle 8">
            <a:extLst>
              <a:ext uri="{FF2B5EF4-FFF2-40B4-BE49-F238E27FC236}">
                <a16:creationId xmlns:a16="http://schemas.microsoft.com/office/drawing/2014/main" id="{9F22DEAC-F284-4324-BBB3-A5CD14E0C8D2}"/>
              </a:ext>
            </a:extLst>
          </p:cNvPr>
          <p:cNvSpPr/>
          <p:nvPr/>
        </p:nvSpPr>
        <p:spPr>
          <a:xfrm>
            <a:off x="4762481" y="692283"/>
            <a:ext cx="6142324" cy="523220"/>
          </a:xfrm>
          <a:prstGeom prst="rect">
            <a:avLst/>
          </a:prstGeom>
          <a:noFill/>
        </p:spPr>
        <p:txBody>
          <a:bodyPr wrap="none" lIns="91440" tIns="45720" rIns="91440" bIns="45720">
            <a:spAutoFit/>
          </a:bodyPr>
          <a:lstStyle/>
          <a:p>
            <a:pPr algn="ct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Entendiendo</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Epochs  y Backpropagation</a:t>
            </a:r>
          </a:p>
        </p:txBody>
      </p:sp>
    </p:spTree>
    <p:extLst>
      <p:ext uri="{BB962C8B-B14F-4D97-AF65-F5344CB8AC3E}">
        <p14:creationId xmlns:p14="http://schemas.microsoft.com/office/powerpoint/2010/main" val="1746125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6" name="Picture 5">
            <a:extLst>
              <a:ext uri="{FF2B5EF4-FFF2-40B4-BE49-F238E27FC236}">
                <a16:creationId xmlns:a16="http://schemas.microsoft.com/office/drawing/2014/main" id="{CC407336-D191-4B65-B23C-E9D52CDBBF56}"/>
              </a:ext>
            </a:extLst>
          </p:cNvPr>
          <p:cNvPicPr>
            <a:picLocks noChangeAspect="1"/>
          </p:cNvPicPr>
          <p:nvPr/>
        </p:nvPicPr>
        <p:blipFill>
          <a:blip r:embed="rId4"/>
          <a:stretch>
            <a:fillRect/>
          </a:stretch>
        </p:blipFill>
        <p:spPr>
          <a:xfrm>
            <a:off x="623392" y="1501838"/>
            <a:ext cx="6696744" cy="2983027"/>
          </a:xfrm>
          <a:prstGeom prst="rect">
            <a:avLst/>
          </a:prstGeom>
        </p:spPr>
      </p:pic>
      <p:pic>
        <p:nvPicPr>
          <p:cNvPr id="9" name="Picture 8">
            <a:extLst>
              <a:ext uri="{FF2B5EF4-FFF2-40B4-BE49-F238E27FC236}">
                <a16:creationId xmlns:a16="http://schemas.microsoft.com/office/drawing/2014/main" id="{410820CE-7487-4D4F-864F-30DFEA4E9EE2}"/>
              </a:ext>
            </a:extLst>
          </p:cNvPr>
          <p:cNvPicPr>
            <a:picLocks noChangeAspect="1"/>
          </p:cNvPicPr>
          <p:nvPr/>
        </p:nvPicPr>
        <p:blipFill>
          <a:blip r:embed="rId5"/>
          <a:stretch>
            <a:fillRect/>
          </a:stretch>
        </p:blipFill>
        <p:spPr>
          <a:xfrm>
            <a:off x="6249371" y="4561626"/>
            <a:ext cx="5649020" cy="2035725"/>
          </a:xfrm>
          <a:prstGeom prst="rect">
            <a:avLst/>
          </a:prstGeom>
        </p:spPr>
      </p:pic>
      <p:sp>
        <p:nvSpPr>
          <p:cNvPr id="10" name="TextBox 9">
            <a:extLst>
              <a:ext uri="{FF2B5EF4-FFF2-40B4-BE49-F238E27FC236}">
                <a16:creationId xmlns:a16="http://schemas.microsoft.com/office/drawing/2014/main" id="{1B0191B2-2085-4E0A-8E5D-CFCE245C1829}"/>
              </a:ext>
            </a:extLst>
          </p:cNvPr>
          <p:cNvSpPr txBox="1"/>
          <p:nvPr/>
        </p:nvSpPr>
        <p:spPr>
          <a:xfrm>
            <a:off x="623392" y="1071729"/>
            <a:ext cx="9433048" cy="369332"/>
          </a:xfrm>
          <a:prstGeom prst="rect">
            <a:avLst/>
          </a:prstGeom>
          <a:noFill/>
        </p:spPr>
        <p:txBody>
          <a:bodyPr wrap="square" rtlCol="0">
            <a:spAutoFit/>
          </a:bodyPr>
          <a:lstStyle/>
          <a:p>
            <a:r>
              <a:rPr lang="es-PE" dirty="0"/>
              <a:t>Lo que se busca es encontrar un mínimo global de los errores de la función de pérdida.</a:t>
            </a:r>
            <a:endParaRPr lang="en-US" dirty="0"/>
          </a:p>
        </p:txBody>
      </p:sp>
      <p:pic>
        <p:nvPicPr>
          <p:cNvPr id="13" name="Picture 12">
            <a:extLst>
              <a:ext uri="{FF2B5EF4-FFF2-40B4-BE49-F238E27FC236}">
                <a16:creationId xmlns:a16="http://schemas.microsoft.com/office/drawing/2014/main" id="{D21D2F3F-8E47-4AB3-8CA5-35D863EC4736}"/>
              </a:ext>
            </a:extLst>
          </p:cNvPr>
          <p:cNvPicPr>
            <a:picLocks noChangeAspect="1"/>
          </p:cNvPicPr>
          <p:nvPr/>
        </p:nvPicPr>
        <p:blipFill rotWithShape="1">
          <a:blip r:embed="rId6"/>
          <a:srcRect r="58046"/>
          <a:stretch/>
        </p:blipFill>
        <p:spPr>
          <a:xfrm>
            <a:off x="7680176" y="1969338"/>
            <a:ext cx="3930350" cy="2194453"/>
          </a:xfrm>
          <a:prstGeom prst="rect">
            <a:avLst/>
          </a:prstGeom>
        </p:spPr>
      </p:pic>
      <p:sp>
        <p:nvSpPr>
          <p:cNvPr id="11" name="Rectangle 10">
            <a:extLst>
              <a:ext uri="{FF2B5EF4-FFF2-40B4-BE49-F238E27FC236}">
                <a16:creationId xmlns:a16="http://schemas.microsoft.com/office/drawing/2014/main" id="{53D79E67-29B5-4971-90F9-1751F58F752B}"/>
              </a:ext>
            </a:extLst>
          </p:cNvPr>
          <p:cNvSpPr/>
          <p:nvPr/>
        </p:nvSpPr>
        <p:spPr>
          <a:xfrm>
            <a:off x="2567608" y="405336"/>
            <a:ext cx="8442119" cy="523220"/>
          </a:xfrm>
          <a:prstGeom prst="rect">
            <a:avLst/>
          </a:prstGeom>
          <a:noFill/>
        </p:spPr>
        <p:txBody>
          <a:bodyPr wrap="none" lIns="91440" tIns="45720" rIns="91440" bIns="45720">
            <a:spAutoFit/>
          </a:bodyPr>
          <a:lstStyle/>
          <a:p>
            <a:pPr algn="ct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Buscando</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el</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mínimo</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global  -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problema</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de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optimización</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981715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5" name="TextBox 4">
            <a:extLst>
              <a:ext uri="{FF2B5EF4-FFF2-40B4-BE49-F238E27FC236}">
                <a16:creationId xmlns:a16="http://schemas.microsoft.com/office/drawing/2014/main" id="{1FCEF2CD-9C66-411B-BDE6-6C66DBEACFCB}"/>
              </a:ext>
            </a:extLst>
          </p:cNvPr>
          <p:cNvSpPr txBox="1"/>
          <p:nvPr/>
        </p:nvSpPr>
        <p:spPr>
          <a:xfrm>
            <a:off x="2567608" y="432403"/>
            <a:ext cx="6359831" cy="369332"/>
          </a:xfrm>
          <a:prstGeom prst="rect">
            <a:avLst/>
          </a:prstGeom>
          <a:noFill/>
        </p:spPr>
        <p:txBody>
          <a:bodyPr wrap="square">
            <a:spAutoFit/>
          </a:bodyPr>
          <a:lstStyle/>
          <a:p>
            <a:pPr algn="ctr"/>
            <a:r>
              <a:rPr lang="es-PE" sz="1800" b="1" dirty="0"/>
              <a:t>3.2 FACTORES INPUT INICIALES</a:t>
            </a:r>
          </a:p>
        </p:txBody>
      </p:sp>
      <p:sp>
        <p:nvSpPr>
          <p:cNvPr id="2" name="TextBox 1">
            <a:extLst>
              <a:ext uri="{FF2B5EF4-FFF2-40B4-BE49-F238E27FC236}">
                <a16:creationId xmlns:a16="http://schemas.microsoft.com/office/drawing/2014/main" id="{8523E12A-4F4E-4D20-8B80-B1CD5E5EAF96}"/>
              </a:ext>
            </a:extLst>
          </p:cNvPr>
          <p:cNvSpPr txBox="1"/>
          <p:nvPr/>
        </p:nvSpPr>
        <p:spPr>
          <a:xfrm>
            <a:off x="407368" y="1124744"/>
            <a:ext cx="10873208" cy="4524315"/>
          </a:xfrm>
          <a:prstGeom prst="rect">
            <a:avLst/>
          </a:prstGeom>
          <a:noFill/>
        </p:spPr>
        <p:txBody>
          <a:bodyPr wrap="square" rtlCol="0">
            <a:spAutoFit/>
          </a:bodyPr>
          <a:lstStyle/>
          <a:p>
            <a:pPr algn="l"/>
            <a:r>
              <a:rPr lang="en-US" sz="1800" b="1" i="0" u="none" strike="noStrike" baseline="0" dirty="0">
                <a:solidFill>
                  <a:srgbClr val="000000"/>
                </a:solidFill>
                <a:latin typeface="LMRoman10-Bold"/>
              </a:rPr>
              <a:t>3.2.1 </a:t>
            </a:r>
            <a:r>
              <a:rPr lang="en-US" sz="1800" b="1" i="0" u="none" strike="noStrike" baseline="0" dirty="0" err="1">
                <a:solidFill>
                  <a:srgbClr val="000000"/>
                </a:solidFill>
                <a:latin typeface="LMRoman10-Bold"/>
              </a:rPr>
              <a:t>Pendiente</a:t>
            </a:r>
            <a:endParaRPr lang="en-US" sz="1800" b="1" i="0" u="none" strike="noStrike" baseline="0" dirty="0">
              <a:solidFill>
                <a:srgbClr val="000000"/>
              </a:solidFill>
              <a:latin typeface="LMRoman10-Bold"/>
            </a:endParaRPr>
          </a:p>
          <a:p>
            <a:pPr algn="just"/>
            <a:r>
              <a:rPr lang="es-ES" sz="1800" b="0" i="0" u="none" strike="noStrike" baseline="0" dirty="0">
                <a:solidFill>
                  <a:srgbClr val="000000"/>
                </a:solidFill>
                <a:latin typeface="LMRoman10-Regular"/>
              </a:rPr>
              <a:t>Según </a:t>
            </a:r>
            <a:r>
              <a:rPr lang="es-ES" sz="1800" b="0" i="0" u="none" strike="noStrike" baseline="0" dirty="0">
                <a:solidFill>
                  <a:srgbClr val="AE0000"/>
                </a:solidFill>
                <a:latin typeface="LMRoman10-Regular"/>
              </a:rPr>
              <a:t>K. Byrne </a:t>
            </a:r>
            <a:r>
              <a:rPr lang="es-ES" sz="1800" b="0" i="0" u="none" strike="noStrike" baseline="0" dirty="0">
                <a:solidFill>
                  <a:srgbClr val="000000"/>
                </a:solidFill>
                <a:latin typeface="LMRoman10-Regular"/>
              </a:rPr>
              <a:t>(</a:t>
            </a:r>
            <a:r>
              <a:rPr lang="es-ES" sz="1800" b="0" i="0" u="none" strike="noStrike" baseline="0" dirty="0">
                <a:solidFill>
                  <a:srgbClr val="AE0000"/>
                </a:solidFill>
                <a:latin typeface="LMRoman10-Regular"/>
              </a:rPr>
              <a:t>2018</a:t>
            </a:r>
            <a:r>
              <a:rPr lang="es-ES" sz="1800" b="0" i="0" u="none" strike="noStrike" baseline="0" dirty="0">
                <a:solidFill>
                  <a:srgbClr val="000000"/>
                </a:solidFill>
                <a:latin typeface="LMRoman10-Regular"/>
              </a:rPr>
              <a:t>) , la pendiente es uno de los más influentes parámetros en la ocurrencia de los movimientos en masa y uno de los más comunes parámetros usados en el pasado y presente para predicción de los movimientos en masa. Pendiente se refiere al ratio de cambio en peso sobre la distancia entre dos puntos. </a:t>
            </a:r>
            <a:r>
              <a:rPr lang="es-ES" sz="1800" b="0" i="0" u="none" strike="noStrike" baseline="0" dirty="0">
                <a:solidFill>
                  <a:srgbClr val="FF0000"/>
                </a:solidFill>
                <a:latin typeface="LMRoman10-Regular"/>
              </a:rPr>
              <a:t>Los valores de pendiente bajos representan superficies planas, mientras que altos valores representan empinamiento casi vertical del terreno</a:t>
            </a:r>
            <a:r>
              <a:rPr lang="es-ES" sz="1800" b="0" i="0" u="none" strike="noStrike" baseline="0" dirty="0">
                <a:solidFill>
                  <a:srgbClr val="000000"/>
                </a:solidFill>
                <a:latin typeface="LMRoman10-Regular"/>
              </a:rPr>
              <a:t>. La pendiente es el fundamento de otros importantes parámetros los cuales describimos como aspecto y forma (curvatura).</a:t>
            </a:r>
          </a:p>
          <a:p>
            <a:pPr algn="l"/>
            <a:endParaRPr lang="es-ES" sz="1800" b="0" i="0" u="none" strike="noStrike" baseline="0" dirty="0">
              <a:solidFill>
                <a:srgbClr val="000000"/>
              </a:solidFill>
              <a:latin typeface="LMRoman10-Regular"/>
            </a:endParaRPr>
          </a:p>
          <a:p>
            <a:pPr algn="l"/>
            <a:r>
              <a:rPr lang="en-US" sz="1800" b="1" i="0" u="none" strike="noStrike" baseline="0" dirty="0">
                <a:solidFill>
                  <a:srgbClr val="000000"/>
                </a:solidFill>
                <a:latin typeface="LMRoman10-Bold"/>
              </a:rPr>
              <a:t>3.2.2 </a:t>
            </a:r>
            <a:r>
              <a:rPr lang="en-US" sz="1800" b="1" i="0" u="none" strike="noStrike" baseline="0" dirty="0" err="1">
                <a:solidFill>
                  <a:srgbClr val="000000"/>
                </a:solidFill>
                <a:latin typeface="LMRoman10-Bold"/>
              </a:rPr>
              <a:t>Aspecto</a:t>
            </a:r>
            <a:endParaRPr lang="en-US" sz="1800" b="1" i="0" u="none" strike="noStrike" baseline="0" dirty="0">
              <a:solidFill>
                <a:srgbClr val="000000"/>
              </a:solidFill>
              <a:latin typeface="LMRoman10-Bold"/>
            </a:endParaRPr>
          </a:p>
          <a:p>
            <a:pPr algn="just"/>
            <a:r>
              <a:rPr lang="es-ES" sz="1800" b="0" i="0" u="none" strike="noStrike" baseline="0" dirty="0">
                <a:solidFill>
                  <a:srgbClr val="000000"/>
                </a:solidFill>
                <a:latin typeface="LMRoman10-Regular"/>
              </a:rPr>
              <a:t>El aspecto describe la orientación de la pendiente o la dirección cara a ella, este parámetro ha sido usado a nivel mundial para los estudios de susceptibilidad a movimientos en masa para diferentes escalas </a:t>
            </a:r>
            <a:r>
              <a:rPr lang="es-ES" sz="1800" b="0" i="0" u="none" strike="noStrike" baseline="0" dirty="0">
                <a:solidFill>
                  <a:srgbClr val="AE0000"/>
                </a:solidFill>
                <a:latin typeface="LMRoman10-Regular"/>
              </a:rPr>
              <a:t>K. Byrne </a:t>
            </a:r>
            <a:r>
              <a:rPr lang="es-ES" sz="1800" b="0" i="0" u="none" strike="noStrike" baseline="0" dirty="0">
                <a:solidFill>
                  <a:srgbClr val="000000"/>
                </a:solidFill>
                <a:latin typeface="LMRoman10-Regular"/>
              </a:rPr>
              <a:t>(</a:t>
            </a:r>
            <a:r>
              <a:rPr lang="es-ES" sz="1800" b="0" i="0" u="none" strike="noStrike" baseline="0" dirty="0">
                <a:solidFill>
                  <a:srgbClr val="AE0000"/>
                </a:solidFill>
                <a:latin typeface="LMRoman10-Regular"/>
              </a:rPr>
              <a:t>2018</a:t>
            </a:r>
            <a:r>
              <a:rPr lang="es-ES" sz="1800" b="0" i="0" u="none" strike="noStrike" baseline="0" dirty="0">
                <a:solidFill>
                  <a:srgbClr val="000000"/>
                </a:solidFill>
                <a:latin typeface="LMRoman10-Regular"/>
              </a:rPr>
              <a:t>). Valores se pueden representar con las direcciones cardinales Norte, Sur, Este, Oeste, o 0-360º. La pendiente puede estar sujeta a diferentes condiciones climatológicas dependiendo de la dirección a la cual esta orientada. </a:t>
            </a:r>
            <a:r>
              <a:rPr lang="es-ES" sz="1800" b="0" i="0" u="none" strike="noStrike" baseline="0" dirty="0">
                <a:solidFill>
                  <a:srgbClr val="FF0000"/>
                </a:solidFill>
                <a:latin typeface="LMRoman10-Regular"/>
              </a:rPr>
              <a:t>Esto puede crear esfuerzos de naturales procesos relacionados a la erosión de suelo y Meteorización de la litología que esta en ella, lineamentos, y afectar a la retención de humedad</a:t>
            </a:r>
            <a:r>
              <a:rPr lang="es-ES" sz="1800" b="0" i="0" u="none" strike="noStrike" baseline="0" dirty="0">
                <a:solidFill>
                  <a:srgbClr val="000000"/>
                </a:solidFill>
                <a:latin typeface="LMRoman10-Regular"/>
              </a:rPr>
              <a:t>. El aspecto, además tiene un impacto sobre la cobertura vegetal, afectando la ocurrencia de deslizamientos.</a:t>
            </a:r>
          </a:p>
        </p:txBody>
      </p:sp>
    </p:spTree>
    <p:extLst>
      <p:ext uri="{BB962C8B-B14F-4D97-AF65-F5344CB8AC3E}">
        <p14:creationId xmlns:p14="http://schemas.microsoft.com/office/powerpoint/2010/main" val="1622039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2" name="TextBox 1">
            <a:extLst>
              <a:ext uri="{FF2B5EF4-FFF2-40B4-BE49-F238E27FC236}">
                <a16:creationId xmlns:a16="http://schemas.microsoft.com/office/drawing/2014/main" id="{8523E12A-4F4E-4D20-8B80-B1CD5E5EAF96}"/>
              </a:ext>
            </a:extLst>
          </p:cNvPr>
          <p:cNvSpPr txBox="1"/>
          <p:nvPr/>
        </p:nvSpPr>
        <p:spPr>
          <a:xfrm>
            <a:off x="263352" y="1124744"/>
            <a:ext cx="11305256" cy="3970318"/>
          </a:xfrm>
          <a:prstGeom prst="rect">
            <a:avLst/>
          </a:prstGeom>
          <a:noFill/>
        </p:spPr>
        <p:txBody>
          <a:bodyPr wrap="square" rtlCol="0">
            <a:spAutoFit/>
          </a:bodyPr>
          <a:lstStyle/>
          <a:p>
            <a:r>
              <a:rPr lang="en-US" sz="1800" b="1" i="0" u="none" strike="noStrike" baseline="0" dirty="0">
                <a:solidFill>
                  <a:srgbClr val="000000"/>
                </a:solidFill>
                <a:latin typeface="LMRoman10-Bold"/>
              </a:rPr>
              <a:t>3.2.3 </a:t>
            </a:r>
            <a:r>
              <a:rPr lang="en-US" sz="1800" b="1" i="0" u="none" strike="noStrike" baseline="0" dirty="0" err="1">
                <a:solidFill>
                  <a:srgbClr val="000000"/>
                </a:solidFill>
                <a:latin typeface="LMRoman10-Bold"/>
              </a:rPr>
              <a:t>Curvatura</a:t>
            </a:r>
            <a:endParaRPr lang="en-US" sz="1800" b="1" i="0" u="none" strike="noStrike" baseline="0" dirty="0">
              <a:solidFill>
                <a:srgbClr val="000000"/>
              </a:solidFill>
              <a:latin typeface="LMRoman10-Bold"/>
            </a:endParaRPr>
          </a:p>
          <a:p>
            <a:r>
              <a:rPr lang="es-ES" sz="1800" b="0" i="0" u="none" strike="noStrike" baseline="0" dirty="0">
                <a:solidFill>
                  <a:srgbClr val="000000"/>
                </a:solidFill>
                <a:latin typeface="LMRoman10-Regular"/>
              </a:rPr>
              <a:t>La forma natural de un movimiento en masa puede ser descrita por el cambio del ángulo de pendiente o curvatura; este es la segunda derivada de la elevación (o la pendiente de la pendiente). </a:t>
            </a:r>
            <a:r>
              <a:rPr lang="es-ES" sz="1800" b="0" i="0" u="none" strike="noStrike" baseline="0" dirty="0">
                <a:solidFill>
                  <a:srgbClr val="FF0000"/>
                </a:solidFill>
                <a:latin typeface="LMRoman10-Regular"/>
              </a:rPr>
              <a:t>La curvatura juega un importante rol en la erosión y procesos de run-off, los cuales influencian la superficie </a:t>
            </a:r>
            <a:r>
              <a:rPr lang="es-ES" sz="1800" b="0" i="0" u="none" strike="noStrike" baseline="0" dirty="0" err="1">
                <a:solidFill>
                  <a:srgbClr val="FF0000"/>
                </a:solidFill>
                <a:latin typeface="LMRoman10-Regular"/>
              </a:rPr>
              <a:t>terreste</a:t>
            </a:r>
            <a:r>
              <a:rPr lang="es-ES" sz="1800" b="0" i="0" u="none" strike="noStrike" baseline="0" dirty="0">
                <a:solidFill>
                  <a:srgbClr val="000000"/>
                </a:solidFill>
                <a:latin typeface="LMRoman10-Regular"/>
              </a:rPr>
              <a:t>. La curvatura total puede ser dividida en, plana o perfil y luego subdivida en negativa y positiva, </a:t>
            </a:r>
            <a:r>
              <a:rPr lang="es-ES" sz="1800" b="0" i="0" u="none" strike="noStrike" baseline="0" dirty="0">
                <a:solidFill>
                  <a:srgbClr val="AE0000"/>
                </a:solidFill>
                <a:latin typeface="LMRoman10-Regular"/>
              </a:rPr>
              <a:t>K. Byrne </a:t>
            </a:r>
            <a:r>
              <a:rPr lang="es-ES" sz="1800" b="0" i="0" u="none" strike="noStrike" baseline="0" dirty="0">
                <a:solidFill>
                  <a:srgbClr val="000000"/>
                </a:solidFill>
                <a:latin typeface="LMRoman10-Regular"/>
              </a:rPr>
              <a:t>(</a:t>
            </a:r>
            <a:r>
              <a:rPr lang="es-ES" sz="1800" b="0" i="0" u="none" strike="noStrike" baseline="0" dirty="0">
                <a:solidFill>
                  <a:srgbClr val="AE0000"/>
                </a:solidFill>
                <a:latin typeface="LMRoman10-Regular"/>
              </a:rPr>
              <a:t>2018</a:t>
            </a:r>
            <a:r>
              <a:rPr lang="es-ES" sz="1800" b="0" i="0" u="none" strike="noStrike" baseline="0" dirty="0">
                <a:solidFill>
                  <a:srgbClr val="000000"/>
                </a:solidFill>
                <a:latin typeface="LMRoman10-Regular"/>
              </a:rPr>
              <a:t>). </a:t>
            </a:r>
          </a:p>
          <a:p>
            <a:endParaRPr lang="es-ES" sz="1800" b="0" i="0" u="none" strike="noStrike" baseline="0" dirty="0">
              <a:solidFill>
                <a:srgbClr val="000000"/>
              </a:solidFill>
              <a:latin typeface="LMRoman10-Regular"/>
            </a:endParaRPr>
          </a:p>
          <a:p>
            <a:r>
              <a:rPr lang="en-US" sz="1800" b="1" i="0" u="none" strike="noStrike" baseline="0" dirty="0">
                <a:solidFill>
                  <a:srgbClr val="000000"/>
                </a:solidFill>
                <a:latin typeface="LMRoman10-Bold"/>
              </a:rPr>
              <a:t>3.2.4 </a:t>
            </a:r>
            <a:r>
              <a:rPr lang="en-US" sz="1800" b="1" i="0" u="none" strike="noStrike" baseline="0" dirty="0" err="1">
                <a:solidFill>
                  <a:srgbClr val="000000"/>
                </a:solidFill>
                <a:latin typeface="LMRoman10-Bold"/>
              </a:rPr>
              <a:t>Elevacion</a:t>
            </a:r>
            <a:r>
              <a:rPr lang="en-US" sz="1800" b="1" i="0" u="none" strike="noStrike" baseline="0" dirty="0">
                <a:solidFill>
                  <a:srgbClr val="000000"/>
                </a:solidFill>
                <a:latin typeface="LMRoman10-Bold"/>
              </a:rPr>
              <a:t> (DEM)</a:t>
            </a:r>
          </a:p>
          <a:p>
            <a:pPr algn="just"/>
            <a:r>
              <a:rPr lang="es-ES" sz="1800" b="0" i="0" u="none" strike="noStrike" baseline="0" dirty="0">
                <a:solidFill>
                  <a:srgbClr val="000000"/>
                </a:solidFill>
                <a:latin typeface="LMRoman10-Regular"/>
              </a:rPr>
              <a:t>La elevación como un indicador, además está unido a la susceptibilidad de movimientos en masa, la mayoría de movimientos en masa ocurren en elevaciones intermedias, estas elevaciones son normalmente características por niveles de pendiente las cuales se distribuyen desde altas a bajas zonas de transición, adicionalmente estas pendientes tienden a cubrir delgadas capas de coluvial, el cual es propenso a fallar, </a:t>
            </a:r>
            <a:r>
              <a:rPr lang="es-ES" sz="1800" b="0" i="0" u="none" strike="noStrike" baseline="0" dirty="0">
                <a:solidFill>
                  <a:srgbClr val="AE0000"/>
                </a:solidFill>
                <a:latin typeface="LMRoman10-Regular"/>
              </a:rPr>
              <a:t>K. Byrne </a:t>
            </a:r>
            <a:r>
              <a:rPr lang="es-ES" sz="1800" b="0" i="0" u="none" strike="noStrike" baseline="0" dirty="0">
                <a:solidFill>
                  <a:srgbClr val="000000"/>
                </a:solidFill>
                <a:latin typeface="LMRoman10-Regular"/>
              </a:rPr>
              <a:t>(</a:t>
            </a:r>
            <a:r>
              <a:rPr lang="es-ES" sz="1800" b="0" i="0" u="none" strike="noStrike" baseline="0" dirty="0">
                <a:solidFill>
                  <a:srgbClr val="AE0000"/>
                </a:solidFill>
                <a:latin typeface="LMRoman10-Regular"/>
              </a:rPr>
              <a:t>2018</a:t>
            </a:r>
            <a:r>
              <a:rPr lang="es-ES" sz="1800" b="0" i="0" u="none" strike="noStrike" baseline="0" dirty="0">
                <a:solidFill>
                  <a:srgbClr val="000000"/>
                </a:solidFill>
                <a:latin typeface="LMRoman10-Regular"/>
              </a:rPr>
              <a:t>). Bajas elevaciones, por otro lado, no son comúnmente consideradas propensas a movimientos en masa a menos que estén influenciadas por inundación o cambios en el nivel freático </a:t>
            </a:r>
            <a:r>
              <a:rPr lang="es-ES" sz="1800" b="0" i="0" u="none" strike="noStrike" baseline="0" dirty="0" err="1">
                <a:solidFill>
                  <a:srgbClr val="AE0000"/>
                </a:solidFill>
                <a:latin typeface="LMRoman10-Regular"/>
              </a:rPr>
              <a:t>Dragićevića</a:t>
            </a:r>
            <a:r>
              <a:rPr lang="es-ES" sz="1800" b="0" i="0" u="none" strike="noStrike" baseline="0" dirty="0">
                <a:solidFill>
                  <a:srgbClr val="AE0000"/>
                </a:solidFill>
                <a:latin typeface="LMRoman10-Regular"/>
              </a:rPr>
              <a:t>, S., Laia, T., &amp; </a:t>
            </a:r>
            <a:r>
              <a:rPr lang="es-ES" sz="1800" b="0" i="0" u="none" strike="noStrike" baseline="0" dirty="0" err="1">
                <a:solidFill>
                  <a:srgbClr val="AE0000"/>
                </a:solidFill>
                <a:latin typeface="LMRoman10-Regular"/>
              </a:rPr>
              <a:t>Balram</a:t>
            </a:r>
            <a:r>
              <a:rPr lang="es-ES" sz="1800" b="0" i="0" u="none" strike="noStrike" baseline="0" dirty="0">
                <a:solidFill>
                  <a:srgbClr val="AE0000"/>
                </a:solidFill>
                <a:latin typeface="LMRoman10-Regular"/>
              </a:rPr>
              <a:t>, S. </a:t>
            </a:r>
            <a:r>
              <a:rPr lang="es-ES" sz="1800" b="0" i="0" u="none" strike="noStrike" baseline="0" dirty="0">
                <a:solidFill>
                  <a:srgbClr val="000000"/>
                </a:solidFill>
                <a:latin typeface="LMRoman10-Regular"/>
              </a:rPr>
              <a:t>(</a:t>
            </a:r>
            <a:r>
              <a:rPr lang="es-ES" sz="1800" b="0" i="0" u="none" strike="noStrike" baseline="0" dirty="0">
                <a:solidFill>
                  <a:srgbClr val="AE0000"/>
                </a:solidFill>
                <a:latin typeface="LMRoman10-Regular"/>
              </a:rPr>
              <a:t>2015)</a:t>
            </a:r>
            <a:r>
              <a:rPr lang="es-ES" sz="1800" b="0" i="0" u="none" strike="noStrike" baseline="0" dirty="0">
                <a:solidFill>
                  <a:srgbClr val="000000"/>
                </a:solidFill>
                <a:latin typeface="LMRoman10-Regular"/>
              </a:rPr>
              <a:t>). Cambios en las condiciones climáticas afectan la estabilidad de zonas con tendencia al fallamiento.</a:t>
            </a:r>
          </a:p>
        </p:txBody>
      </p:sp>
    </p:spTree>
    <p:extLst>
      <p:ext uri="{BB962C8B-B14F-4D97-AF65-F5344CB8AC3E}">
        <p14:creationId xmlns:p14="http://schemas.microsoft.com/office/powerpoint/2010/main" val="3057241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2" name="TextBox 1">
            <a:extLst>
              <a:ext uri="{FF2B5EF4-FFF2-40B4-BE49-F238E27FC236}">
                <a16:creationId xmlns:a16="http://schemas.microsoft.com/office/drawing/2014/main" id="{8523E12A-4F4E-4D20-8B80-B1CD5E5EAF96}"/>
              </a:ext>
            </a:extLst>
          </p:cNvPr>
          <p:cNvSpPr txBox="1"/>
          <p:nvPr/>
        </p:nvSpPr>
        <p:spPr>
          <a:xfrm>
            <a:off x="119336" y="936010"/>
            <a:ext cx="11953328" cy="5355312"/>
          </a:xfrm>
          <a:prstGeom prst="rect">
            <a:avLst/>
          </a:prstGeom>
          <a:noFill/>
        </p:spPr>
        <p:txBody>
          <a:bodyPr wrap="square" rtlCol="0">
            <a:spAutoFit/>
          </a:bodyPr>
          <a:lstStyle/>
          <a:p>
            <a:r>
              <a:rPr lang="en-US" sz="1800" b="1" i="0" u="none" strike="noStrike" baseline="0" dirty="0">
                <a:solidFill>
                  <a:srgbClr val="000000"/>
                </a:solidFill>
                <a:latin typeface="LMRoman10-Bold"/>
              </a:rPr>
              <a:t>3.2.5 </a:t>
            </a:r>
            <a:r>
              <a:rPr lang="en-US" sz="1800" b="1" i="0" u="none" strike="noStrike" baseline="0" dirty="0" err="1">
                <a:solidFill>
                  <a:srgbClr val="000000"/>
                </a:solidFill>
                <a:latin typeface="LMRoman10-Bold"/>
              </a:rPr>
              <a:t>Indice</a:t>
            </a:r>
            <a:r>
              <a:rPr lang="en-US" sz="1800" b="1" i="0" u="none" strike="noStrike" baseline="0" dirty="0">
                <a:solidFill>
                  <a:srgbClr val="000000"/>
                </a:solidFill>
                <a:latin typeface="LMRoman10-Bold"/>
              </a:rPr>
              <a:t> de </a:t>
            </a:r>
            <a:r>
              <a:rPr lang="en-US" sz="1800" b="1" i="0" u="none" strike="noStrike" baseline="0" dirty="0" err="1">
                <a:solidFill>
                  <a:srgbClr val="000000"/>
                </a:solidFill>
                <a:latin typeface="LMRoman10-Bold"/>
              </a:rPr>
              <a:t>Humedad</a:t>
            </a:r>
            <a:r>
              <a:rPr lang="en-US" sz="1800" b="1" i="0" u="none" strike="noStrike" baseline="0" dirty="0">
                <a:solidFill>
                  <a:srgbClr val="000000"/>
                </a:solidFill>
                <a:latin typeface="LMRoman10-Bold"/>
              </a:rPr>
              <a:t> </a:t>
            </a:r>
            <a:r>
              <a:rPr lang="en-US" sz="1800" b="1" i="0" u="none" strike="noStrike" baseline="0" dirty="0" err="1">
                <a:solidFill>
                  <a:srgbClr val="000000"/>
                </a:solidFill>
                <a:latin typeface="LMRoman10-Bold"/>
              </a:rPr>
              <a:t>Topografica</a:t>
            </a:r>
            <a:r>
              <a:rPr lang="en-US" sz="1800" b="1" i="0" u="none" strike="noStrike" baseline="0" dirty="0">
                <a:solidFill>
                  <a:srgbClr val="000000"/>
                </a:solidFill>
                <a:latin typeface="LMRoman10-Bold"/>
              </a:rPr>
              <a:t> (TWI)</a:t>
            </a:r>
          </a:p>
          <a:p>
            <a:pPr algn="just"/>
            <a:r>
              <a:rPr lang="es-ES" sz="1800" b="0" i="0" u="none" strike="noStrike" baseline="0" dirty="0">
                <a:solidFill>
                  <a:srgbClr val="000000"/>
                </a:solidFill>
                <a:latin typeface="LMRoman10-Regular"/>
              </a:rPr>
              <a:t>El índice de humedad topográfico es ampliamente usado en conjunto con el SPI en el estudio de escorrentías y desarrollo de barrancos efímeros. TWI fue desarrollado por </a:t>
            </a:r>
            <a:r>
              <a:rPr lang="es-ES" sz="1800" b="0" i="0" u="none" strike="noStrike" baseline="0" dirty="0" err="1">
                <a:solidFill>
                  <a:srgbClr val="000000"/>
                </a:solidFill>
                <a:latin typeface="LMRoman10-Regular"/>
              </a:rPr>
              <a:t>Beven</a:t>
            </a:r>
            <a:r>
              <a:rPr lang="es-ES" sz="1800" b="0" i="0" u="none" strike="noStrike" baseline="0" dirty="0">
                <a:solidFill>
                  <a:srgbClr val="000000"/>
                </a:solidFill>
                <a:latin typeface="LMRoman10-Regular"/>
              </a:rPr>
              <a:t> y </a:t>
            </a:r>
            <a:r>
              <a:rPr lang="es-ES" sz="1800" b="0" i="0" u="none" strike="noStrike" baseline="0" dirty="0" err="1">
                <a:solidFill>
                  <a:srgbClr val="000000"/>
                </a:solidFill>
                <a:latin typeface="LMRoman10-Regular"/>
              </a:rPr>
              <a:t>Kirby</a:t>
            </a:r>
            <a:r>
              <a:rPr lang="es-ES" sz="1800" b="0" i="0" u="none" strike="noStrike" baseline="0" dirty="0">
                <a:solidFill>
                  <a:srgbClr val="000000"/>
                </a:solidFill>
                <a:latin typeface="LMRoman10-Regular"/>
              </a:rPr>
              <a:t> (1979) para estudiar efectos especiales de escalas en los procesos hidrológicos. </a:t>
            </a:r>
            <a:r>
              <a:rPr lang="es-ES" sz="1800" i="0" u="none" strike="noStrike" baseline="0" dirty="0">
                <a:solidFill>
                  <a:srgbClr val="FF0000"/>
                </a:solidFill>
                <a:latin typeface="LMRoman10-Regular"/>
              </a:rPr>
              <a:t>El índice representa la </a:t>
            </a:r>
            <a:r>
              <a:rPr lang="es-ES" sz="1800" i="0" u="none" strike="noStrike" baseline="0" dirty="0">
                <a:solidFill>
                  <a:srgbClr val="FF0000"/>
                </a:solidFill>
                <a:latin typeface="LMRoman10-Bold"/>
              </a:rPr>
              <a:t>tendencia del agua para acumular a cualquier punto del cuenca</a:t>
            </a:r>
            <a:r>
              <a:rPr lang="es-ES" sz="1800" i="0" u="none" strike="noStrike" baseline="0" dirty="0">
                <a:solidFill>
                  <a:srgbClr val="FF0000"/>
                </a:solidFill>
                <a:latin typeface="LMRoman10-Regular"/>
              </a:rPr>
              <a:t>, y el proceso natural de gravedad que mueve el agua cuesta abajo </a:t>
            </a:r>
            <a:r>
              <a:rPr lang="es-ES" sz="1800" b="0" i="0" u="none" strike="noStrike" baseline="0" dirty="0" err="1">
                <a:solidFill>
                  <a:srgbClr val="AE0000"/>
                </a:solidFill>
                <a:latin typeface="LMRoman10-Regular"/>
              </a:rPr>
              <a:t>Poudyal</a:t>
            </a:r>
            <a:r>
              <a:rPr lang="es-ES" sz="1800" b="0" i="0" u="none" strike="noStrike" baseline="0" dirty="0">
                <a:solidFill>
                  <a:srgbClr val="AE0000"/>
                </a:solidFill>
                <a:latin typeface="LMRoman10-Regular"/>
              </a:rPr>
              <a:t>, C. P., Chang, C., Oh, H. J., &amp; Lee, S. </a:t>
            </a:r>
            <a:r>
              <a:rPr lang="es-ES" sz="1800" b="0" i="0" u="none" strike="noStrike" baseline="0" dirty="0">
                <a:solidFill>
                  <a:srgbClr val="000000"/>
                </a:solidFill>
                <a:latin typeface="LMRoman10-Regular"/>
              </a:rPr>
              <a:t>(</a:t>
            </a:r>
            <a:r>
              <a:rPr lang="es-ES" sz="1800" b="0" i="0" u="none" strike="noStrike" baseline="0" dirty="0">
                <a:solidFill>
                  <a:srgbClr val="AE0000"/>
                </a:solidFill>
                <a:latin typeface="LMRoman10-Regular"/>
              </a:rPr>
              <a:t>2010)</a:t>
            </a:r>
            <a:r>
              <a:rPr lang="es-ES" sz="1800" b="0" i="0" u="none" strike="noStrike" baseline="0" dirty="0">
                <a:solidFill>
                  <a:srgbClr val="000000"/>
                </a:solidFill>
                <a:latin typeface="LMRoman10-Regular"/>
              </a:rPr>
              <a:t>). TWI pude ser considerado como un indicador de los patrones espaciales de humedad de suelo </a:t>
            </a:r>
            <a:r>
              <a:rPr lang="es-ES" sz="1800" b="0" i="0" u="none" strike="noStrike" baseline="0" dirty="0" err="1">
                <a:solidFill>
                  <a:srgbClr val="AE0000"/>
                </a:solidFill>
                <a:latin typeface="LMRoman10-Regular"/>
              </a:rPr>
              <a:t>Dragićevića</a:t>
            </a:r>
            <a:r>
              <a:rPr lang="es-ES" sz="1800" b="0" i="0" u="none" strike="noStrike" baseline="0" dirty="0">
                <a:solidFill>
                  <a:srgbClr val="AE0000"/>
                </a:solidFill>
                <a:latin typeface="LMRoman10-Regular"/>
              </a:rPr>
              <a:t>, </a:t>
            </a:r>
            <a:r>
              <a:rPr lang="en-US" sz="1800" b="0" i="0" u="none" strike="noStrike" baseline="0" dirty="0">
                <a:solidFill>
                  <a:srgbClr val="AE0000"/>
                </a:solidFill>
                <a:latin typeface="LMRoman10-Regular"/>
              </a:rPr>
              <a:t>S., Laia, T., &amp; Balram, S. </a:t>
            </a:r>
            <a:r>
              <a:rPr lang="en-US" sz="1800" b="0" i="0" u="none" strike="noStrike" baseline="0" dirty="0">
                <a:solidFill>
                  <a:srgbClr val="000000"/>
                </a:solidFill>
                <a:latin typeface="LMRoman10-Regular"/>
              </a:rPr>
              <a:t>(</a:t>
            </a:r>
            <a:r>
              <a:rPr lang="en-US" sz="1800" b="0" i="0" u="none" strike="noStrike" baseline="0" dirty="0">
                <a:solidFill>
                  <a:srgbClr val="AE0000"/>
                </a:solidFill>
                <a:latin typeface="LMRoman10-Regular"/>
              </a:rPr>
              <a:t>2015)</a:t>
            </a:r>
            <a:r>
              <a:rPr lang="en-US" sz="1800" b="0" i="0" u="none" strike="noStrike" baseline="0" dirty="0">
                <a:solidFill>
                  <a:srgbClr val="000000"/>
                </a:solidFill>
                <a:latin typeface="LMRoman10-Regular"/>
              </a:rPr>
              <a:t>). </a:t>
            </a:r>
            <a:r>
              <a:rPr lang="es-ES" sz="1800" b="0" i="0" u="none" strike="noStrike" baseline="0" dirty="0">
                <a:solidFill>
                  <a:srgbClr val="000000"/>
                </a:solidFill>
                <a:latin typeface="LMRoman10-Regular"/>
              </a:rPr>
              <a:t>TWI ha sido usado en varios modelos de susceptibilidad, altos valores de TWI distribuyen una elevada infiltración de aludes de agua superficial dentro materiales que forman la pendiente, y la disminución de la resistencia al cizallamiento se produce junto con un aumento de la presión del poro. En general, los movimientos en masa son menos comunes a altas elevaciones con altos valores de TWI.</a:t>
            </a:r>
          </a:p>
          <a:p>
            <a:pPr algn="l"/>
            <a:endParaRPr lang="es-ES" sz="1800" b="0" i="0" u="none" strike="noStrike" baseline="0" dirty="0">
              <a:solidFill>
                <a:srgbClr val="000000"/>
              </a:solidFill>
              <a:latin typeface="LMRoman10-Regular"/>
            </a:endParaRPr>
          </a:p>
          <a:p>
            <a:pPr algn="l"/>
            <a:r>
              <a:rPr lang="en-US" sz="1800" b="1" i="0" u="none" strike="noStrike" baseline="0" dirty="0">
                <a:solidFill>
                  <a:srgbClr val="000000"/>
                </a:solidFill>
                <a:latin typeface="LMRoman10-Bold"/>
              </a:rPr>
              <a:t>3.2.6 Stream Power Index (SPI)</a:t>
            </a:r>
          </a:p>
          <a:p>
            <a:pPr algn="just"/>
            <a:r>
              <a:rPr lang="es-ES" sz="1800" b="0" i="0" u="none" strike="noStrike" baseline="0" dirty="0">
                <a:solidFill>
                  <a:srgbClr val="000000"/>
                </a:solidFill>
                <a:latin typeface="LMRoman10-Regular"/>
              </a:rPr>
              <a:t>Es un atributo topográfico compuesto, el cual ha sido analizado anteriormente para estudios de movimientos en masa. El índice describe el </a:t>
            </a:r>
            <a:r>
              <a:rPr lang="es-ES" sz="1800" b="1" i="0" u="none" strike="noStrike" baseline="0" dirty="0">
                <a:solidFill>
                  <a:srgbClr val="FF0000"/>
                </a:solidFill>
                <a:latin typeface="LMRoman10-Bold"/>
              </a:rPr>
              <a:t>poder erosivo del flujo de agua superficial </a:t>
            </a:r>
            <a:r>
              <a:rPr lang="es-ES" sz="1800" b="0" i="0" u="none" strike="noStrike" baseline="0" dirty="0">
                <a:solidFill>
                  <a:srgbClr val="000000"/>
                </a:solidFill>
                <a:latin typeface="LMRoman10-Regular"/>
              </a:rPr>
              <a:t>y ha sido tradicionalmente usado para estudios de </a:t>
            </a:r>
            <a:r>
              <a:rPr lang="es-ES" sz="1800" b="0" i="1" u="none" strike="noStrike" baseline="0" dirty="0">
                <a:solidFill>
                  <a:srgbClr val="000000"/>
                </a:solidFill>
                <a:latin typeface="LMRoman10-Italic"/>
              </a:rPr>
              <a:t>erosión, transporte de sedimentos, y geomorfología</a:t>
            </a:r>
            <a:r>
              <a:rPr lang="es-ES" sz="1800" b="0" i="0" u="none" strike="noStrike" baseline="0" dirty="0">
                <a:solidFill>
                  <a:srgbClr val="000000"/>
                </a:solidFill>
                <a:latin typeface="LMRoman10-Regular"/>
              </a:rPr>
              <a:t>. Esta basado en la asunción que el escorrentía es proporcional al área de contribución pendiente arriba </a:t>
            </a:r>
            <a:r>
              <a:rPr lang="es-ES" sz="1800" b="0" i="0" u="none" strike="noStrike" baseline="0" dirty="0">
                <a:solidFill>
                  <a:srgbClr val="AE0000"/>
                </a:solidFill>
                <a:latin typeface="LMRoman10-Regular"/>
              </a:rPr>
              <a:t>Moore, I. D., Grayson, R. B., &amp; </a:t>
            </a:r>
            <a:r>
              <a:rPr lang="es-ES" sz="1800" b="0" i="0" u="none" strike="noStrike" baseline="0" dirty="0" err="1">
                <a:solidFill>
                  <a:srgbClr val="AE0000"/>
                </a:solidFill>
                <a:latin typeface="LMRoman10-Regular"/>
              </a:rPr>
              <a:t>Ladson</a:t>
            </a:r>
            <a:r>
              <a:rPr lang="es-ES" sz="1800" b="0" i="0" u="none" strike="noStrike" baseline="0" dirty="0">
                <a:solidFill>
                  <a:srgbClr val="AE0000"/>
                </a:solidFill>
                <a:latin typeface="LMRoman10-Regular"/>
              </a:rPr>
              <a:t>, A. R. </a:t>
            </a:r>
            <a:r>
              <a:rPr lang="es-ES" sz="1800" b="0" i="0" u="none" strike="noStrike" baseline="0" dirty="0">
                <a:solidFill>
                  <a:srgbClr val="000000"/>
                </a:solidFill>
                <a:latin typeface="LMRoman10-Regular"/>
              </a:rPr>
              <a:t>(</a:t>
            </a:r>
            <a:r>
              <a:rPr lang="es-ES" sz="1800" b="0" i="0" u="none" strike="noStrike" baseline="0" dirty="0">
                <a:solidFill>
                  <a:srgbClr val="AE0000"/>
                </a:solidFill>
                <a:latin typeface="LMRoman10-Regular"/>
              </a:rPr>
              <a:t>1991</a:t>
            </a:r>
            <a:r>
              <a:rPr lang="es-ES" sz="1800" b="0" i="0" u="none" strike="noStrike" baseline="0" dirty="0">
                <a:solidFill>
                  <a:srgbClr val="000000"/>
                </a:solidFill>
                <a:latin typeface="LMRoman10-Regular"/>
              </a:rPr>
              <a:t>) . Para predecir la erosión neta en perfil y convexidad o alta aceleración de flujo, zonas convergentes, y deposición neta en áreas de perfil cóncavo las cuales muestran disminución de la velocidad. </a:t>
            </a:r>
            <a:r>
              <a:rPr lang="en-US" sz="1800" b="0" i="0" u="none" strike="noStrike" baseline="0" dirty="0" err="1">
                <a:solidFill>
                  <a:srgbClr val="000000"/>
                </a:solidFill>
                <a:latin typeface="LMRoman10-Regular"/>
              </a:rPr>
              <a:t>Finalmente</a:t>
            </a:r>
            <a:r>
              <a:rPr lang="en-US" sz="1800" b="0" i="0" u="none" strike="noStrike" baseline="0" dirty="0">
                <a:solidFill>
                  <a:srgbClr val="000000"/>
                </a:solidFill>
                <a:latin typeface="LMRoman10-Regular"/>
              </a:rPr>
              <a:t>, </a:t>
            </a:r>
            <a:r>
              <a:rPr lang="en-US" sz="1800" b="0" i="0" u="none" strike="noStrike" baseline="0" dirty="0" err="1">
                <a:solidFill>
                  <a:srgbClr val="AE0000"/>
                </a:solidFill>
                <a:latin typeface="LMRoman10-Regular"/>
              </a:rPr>
              <a:t>Benavente</a:t>
            </a:r>
            <a:r>
              <a:rPr lang="en-US" sz="1800" b="0" i="0" u="none" strike="noStrike" baseline="0" dirty="0">
                <a:solidFill>
                  <a:srgbClr val="AE0000"/>
                </a:solidFill>
                <a:latin typeface="LMRoman10-Regular"/>
              </a:rPr>
              <a:t> et al. </a:t>
            </a:r>
            <a:r>
              <a:rPr lang="en-US" sz="1800" b="0" i="0" u="none" strike="noStrike" baseline="0" dirty="0">
                <a:solidFill>
                  <a:srgbClr val="000000"/>
                </a:solidFill>
                <a:latin typeface="LMRoman10-Regular"/>
              </a:rPr>
              <a:t>(</a:t>
            </a:r>
            <a:r>
              <a:rPr lang="en-US" sz="1800" b="0" i="0" u="none" strike="noStrike" baseline="0" dirty="0">
                <a:solidFill>
                  <a:srgbClr val="AE0000"/>
                </a:solidFill>
                <a:latin typeface="LMRoman10-Regular"/>
              </a:rPr>
              <a:t>2020</a:t>
            </a:r>
            <a:r>
              <a:rPr lang="en-US" sz="1800" b="0" i="0" u="none" strike="noStrike" baseline="0" dirty="0">
                <a:solidFill>
                  <a:srgbClr val="000000"/>
                </a:solidFill>
                <a:latin typeface="LMRoman10-Regular"/>
              </a:rPr>
              <a:t>) </a:t>
            </a:r>
            <a:r>
              <a:rPr lang="en-US" sz="1800" b="0" i="0" u="none" strike="noStrike" baseline="0" dirty="0" err="1">
                <a:solidFill>
                  <a:srgbClr val="000000"/>
                </a:solidFill>
                <a:latin typeface="LMRoman10-Regular"/>
              </a:rPr>
              <a:t>identifica</a:t>
            </a:r>
            <a:r>
              <a:rPr lang="en-US" sz="1800" b="0" i="0" u="none" strike="noStrike" baseline="0" dirty="0">
                <a:solidFill>
                  <a:srgbClr val="000000"/>
                </a:solidFill>
                <a:latin typeface="LMRoman10-Regular"/>
              </a:rPr>
              <a:t> que </a:t>
            </a:r>
            <a:r>
              <a:rPr lang="en-US" sz="1800" b="0" i="0" u="none" strike="noStrike" baseline="0" dirty="0" err="1">
                <a:solidFill>
                  <a:srgbClr val="000000"/>
                </a:solidFill>
                <a:latin typeface="LMRoman10-Regular"/>
              </a:rPr>
              <a:t>el</a:t>
            </a:r>
            <a:r>
              <a:rPr lang="en-US" sz="1800" b="0" i="0" u="none" strike="noStrike" baseline="0" dirty="0">
                <a:solidFill>
                  <a:srgbClr val="000000"/>
                </a:solidFill>
                <a:latin typeface="LMRoman10-Regular"/>
              </a:rPr>
              <a:t> 73% de zonas </a:t>
            </a:r>
            <a:r>
              <a:rPr lang="en-US" sz="1800" b="0" i="0" u="none" strike="noStrike" baseline="0" dirty="0" err="1">
                <a:solidFill>
                  <a:srgbClr val="000000"/>
                </a:solidFill>
                <a:latin typeface="LMRoman10-Regular"/>
              </a:rPr>
              <a:t>críticas</a:t>
            </a:r>
            <a:r>
              <a:rPr lang="en-US" sz="1800" b="0" i="0" u="none" strike="noStrike" baseline="0" dirty="0">
                <a:solidFill>
                  <a:srgbClr val="000000"/>
                </a:solidFill>
                <a:latin typeface="LMRoman10-Regular"/>
              </a:rPr>
              <a:t> se </a:t>
            </a:r>
            <a:r>
              <a:rPr lang="en-US" sz="1800" b="0" i="0" u="none" strike="noStrike" baseline="0" dirty="0" err="1">
                <a:solidFill>
                  <a:srgbClr val="000000"/>
                </a:solidFill>
                <a:latin typeface="LMRoman10-Regular"/>
              </a:rPr>
              <a:t>encuentran</a:t>
            </a:r>
            <a:r>
              <a:rPr lang="en-US" sz="1800" b="0" i="0" u="none" strike="noStrike" baseline="0" dirty="0">
                <a:solidFill>
                  <a:srgbClr val="000000"/>
                </a:solidFill>
                <a:latin typeface="LMRoman10-Regular"/>
              </a:rPr>
              <a:t> </a:t>
            </a:r>
            <a:r>
              <a:rPr lang="en-US" sz="1800" b="0" i="0" u="none" strike="noStrike" baseline="0" dirty="0" err="1">
                <a:solidFill>
                  <a:srgbClr val="000000"/>
                </a:solidFill>
                <a:latin typeface="LMRoman10-Regular"/>
              </a:rPr>
              <a:t>en</a:t>
            </a:r>
            <a:r>
              <a:rPr lang="en-US" sz="1800" b="0" i="0" u="none" strike="noStrike" baseline="0" dirty="0">
                <a:solidFill>
                  <a:srgbClr val="000000"/>
                </a:solidFill>
                <a:latin typeface="LMRoman10-Regular"/>
              </a:rPr>
              <a:t> </a:t>
            </a:r>
            <a:r>
              <a:rPr lang="en-US" sz="1800" b="0" i="0" u="none" strike="noStrike" baseline="0" dirty="0" err="1">
                <a:solidFill>
                  <a:srgbClr val="000000"/>
                </a:solidFill>
                <a:latin typeface="LMRoman10-Regular"/>
              </a:rPr>
              <a:t>áreas</a:t>
            </a:r>
            <a:r>
              <a:rPr lang="en-US" sz="1800" b="0" i="0" u="none" strike="noStrike" baseline="0" dirty="0">
                <a:solidFill>
                  <a:srgbClr val="000000"/>
                </a:solidFill>
                <a:latin typeface="LMRoman10-Regular"/>
              </a:rPr>
              <a:t> de alto </a:t>
            </a:r>
            <a:r>
              <a:rPr lang="es-ES" sz="1800" b="0" i="0" u="none" strike="noStrike" baseline="0" dirty="0">
                <a:solidFill>
                  <a:srgbClr val="000000"/>
                </a:solidFill>
                <a:latin typeface="LMRoman10-Regular"/>
              </a:rPr>
              <a:t>valor SPI, estudio para la Cuenca Chancay – Lambayeque en Perú. </a:t>
            </a:r>
            <a:endParaRPr lang="en-US" dirty="0"/>
          </a:p>
        </p:txBody>
      </p:sp>
    </p:spTree>
    <p:extLst>
      <p:ext uri="{BB962C8B-B14F-4D97-AF65-F5344CB8AC3E}">
        <p14:creationId xmlns:p14="http://schemas.microsoft.com/office/powerpoint/2010/main" val="2458124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sp>
        <p:nvSpPr>
          <p:cNvPr id="9" name="TextBox 8">
            <a:extLst>
              <a:ext uri="{FF2B5EF4-FFF2-40B4-BE49-F238E27FC236}">
                <a16:creationId xmlns:a16="http://schemas.microsoft.com/office/drawing/2014/main" id="{A3929EA3-6596-4333-9BE1-027F3551BE97}"/>
              </a:ext>
            </a:extLst>
          </p:cNvPr>
          <p:cNvSpPr txBox="1"/>
          <p:nvPr/>
        </p:nvSpPr>
        <p:spPr>
          <a:xfrm rot="5400000">
            <a:off x="445112" y="2372111"/>
            <a:ext cx="1292662" cy="1368152"/>
          </a:xfrm>
          <a:prstGeom prst="rect">
            <a:avLst/>
          </a:prstGeom>
          <a:noFill/>
        </p:spPr>
        <p:txBody>
          <a:bodyPr vert="vert270" wrap="square">
            <a:spAutoFit/>
          </a:bodyPr>
          <a:lstStyle/>
          <a:p>
            <a:pPr algn="ctr"/>
            <a:r>
              <a:rPr lang="es-PE" b="1" dirty="0"/>
              <a:t>3.3 FLUJO DE TRABAJO DE LA RED NEURONAL</a:t>
            </a:r>
          </a:p>
        </p:txBody>
      </p:sp>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6" name="Picture 5">
            <a:extLst>
              <a:ext uri="{FF2B5EF4-FFF2-40B4-BE49-F238E27FC236}">
                <a16:creationId xmlns:a16="http://schemas.microsoft.com/office/drawing/2014/main" id="{473BBB02-48B3-415F-87B6-EE06878B08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8565" y="0"/>
            <a:ext cx="9684099" cy="6858000"/>
          </a:xfrm>
          <a:prstGeom prst="rect">
            <a:avLst/>
          </a:prstGeom>
        </p:spPr>
      </p:pic>
    </p:spTree>
    <p:extLst>
      <p:ext uri="{BB962C8B-B14F-4D97-AF65-F5344CB8AC3E}">
        <p14:creationId xmlns:p14="http://schemas.microsoft.com/office/powerpoint/2010/main" val="740815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4" name="CuadroTexto 1">
            <a:extLst>
              <a:ext uri="{FF2B5EF4-FFF2-40B4-BE49-F238E27FC236}">
                <a16:creationId xmlns:a16="http://schemas.microsoft.com/office/drawing/2014/main" id="{E73F6FDF-7E34-40C9-8B8E-6584B34623A4}"/>
              </a:ext>
            </a:extLst>
          </p:cNvPr>
          <p:cNvSpPr txBox="1"/>
          <p:nvPr/>
        </p:nvSpPr>
        <p:spPr>
          <a:xfrm>
            <a:off x="1199456" y="1412776"/>
            <a:ext cx="9561786" cy="2677656"/>
          </a:xfrm>
          <a:prstGeom prst="rect">
            <a:avLst/>
          </a:prstGeom>
          <a:noFill/>
        </p:spPr>
        <p:txBody>
          <a:bodyPr wrap="square" rtlCol="0">
            <a:spAutoFit/>
          </a:bodyPr>
          <a:lstStyle/>
          <a:p>
            <a:r>
              <a:rPr lang="es-PE" sz="2800" b="1" dirty="0"/>
              <a:t>TEMARIO</a:t>
            </a:r>
          </a:p>
          <a:p>
            <a:pPr marL="514350" indent="-514350">
              <a:buFont typeface="+mj-lt"/>
              <a:buAutoNum type="arabicPeriod"/>
            </a:pPr>
            <a:r>
              <a:rPr lang="es-PE" sz="2800" dirty="0"/>
              <a:t>MÉTODO ACTUALMENTE USADO EN INGEMMET</a:t>
            </a:r>
          </a:p>
          <a:p>
            <a:pPr marL="514350" indent="-514350">
              <a:buFont typeface="+mj-lt"/>
              <a:buAutoNum type="arabicPeriod"/>
            </a:pPr>
            <a:r>
              <a:rPr lang="es-ES" sz="2800" dirty="0"/>
              <a:t>EVOLUCIÓN METODOLÓGICA DE DESARROLLO - MAPAS DE SUSCEPTIBILIDAD A MOVIMIENTOS EN MASA</a:t>
            </a:r>
          </a:p>
          <a:p>
            <a:pPr marL="514350" indent="-514350">
              <a:buFont typeface="+mj-lt"/>
              <a:buAutoNum type="arabicPeriod"/>
            </a:pPr>
            <a:r>
              <a:rPr lang="es-PE" sz="2800" dirty="0"/>
              <a:t>DESARROLLO DE NUEVA METODOLOGÍA EN CINARGEO</a:t>
            </a:r>
          </a:p>
          <a:p>
            <a:pPr marL="514350" indent="-514350">
              <a:buFont typeface="+mj-lt"/>
              <a:buAutoNum type="arabicPeriod"/>
            </a:pPr>
            <a:r>
              <a:rPr lang="es-PE" sz="2800" dirty="0"/>
              <a:t>TRABAJOS FUTUROS</a:t>
            </a:r>
          </a:p>
        </p:txBody>
      </p:sp>
    </p:spTree>
    <p:extLst>
      <p:ext uri="{BB962C8B-B14F-4D97-AF65-F5344CB8AC3E}">
        <p14:creationId xmlns:p14="http://schemas.microsoft.com/office/powerpoint/2010/main" val="711561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5" name="TextBox 4">
            <a:extLst>
              <a:ext uri="{FF2B5EF4-FFF2-40B4-BE49-F238E27FC236}">
                <a16:creationId xmlns:a16="http://schemas.microsoft.com/office/drawing/2014/main" id="{1FCEF2CD-9C66-411B-BDE6-6C66DBEACFCB}"/>
              </a:ext>
            </a:extLst>
          </p:cNvPr>
          <p:cNvSpPr txBox="1"/>
          <p:nvPr/>
        </p:nvSpPr>
        <p:spPr>
          <a:xfrm>
            <a:off x="3048536" y="432952"/>
            <a:ext cx="6359831" cy="369332"/>
          </a:xfrm>
          <a:prstGeom prst="rect">
            <a:avLst/>
          </a:prstGeom>
          <a:noFill/>
        </p:spPr>
        <p:txBody>
          <a:bodyPr wrap="square">
            <a:spAutoFit/>
          </a:bodyPr>
          <a:lstStyle/>
          <a:p>
            <a:pPr algn="ctr"/>
            <a:r>
              <a:rPr lang="es-PE" b="1" dirty="0"/>
              <a:t>3.4 MODELO EN PRODUCCIÓN</a:t>
            </a:r>
            <a:endParaRPr lang="es-PE" sz="1800" b="1" dirty="0"/>
          </a:p>
        </p:txBody>
      </p:sp>
      <p:sp>
        <p:nvSpPr>
          <p:cNvPr id="2" name="TextBox 1">
            <a:extLst>
              <a:ext uri="{FF2B5EF4-FFF2-40B4-BE49-F238E27FC236}">
                <a16:creationId xmlns:a16="http://schemas.microsoft.com/office/drawing/2014/main" id="{2D4E9F11-343D-4023-80F6-ADF96A2C8038}"/>
              </a:ext>
            </a:extLst>
          </p:cNvPr>
          <p:cNvSpPr txBox="1"/>
          <p:nvPr/>
        </p:nvSpPr>
        <p:spPr>
          <a:xfrm>
            <a:off x="1775520" y="1492659"/>
            <a:ext cx="8208912" cy="646331"/>
          </a:xfrm>
          <a:prstGeom prst="rect">
            <a:avLst/>
          </a:prstGeom>
          <a:noFill/>
        </p:spPr>
        <p:txBody>
          <a:bodyPr wrap="square" rtlCol="0">
            <a:spAutoFit/>
          </a:bodyPr>
          <a:lstStyle/>
          <a:p>
            <a:pPr algn="just"/>
            <a:r>
              <a:rPr lang="es-PE" dirty="0"/>
              <a:t>Se desarrolla algoritmo en lenguaje de programación R usando las librerías adecuadas al objetivo.</a:t>
            </a:r>
            <a:endParaRPr lang="en-US" dirty="0"/>
          </a:p>
        </p:txBody>
      </p:sp>
      <p:pic>
        <p:nvPicPr>
          <p:cNvPr id="7" name="Picture 6">
            <a:extLst>
              <a:ext uri="{FF2B5EF4-FFF2-40B4-BE49-F238E27FC236}">
                <a16:creationId xmlns:a16="http://schemas.microsoft.com/office/drawing/2014/main" id="{943F98A4-F703-4B17-99E1-B59FEF5E4693}"/>
              </a:ext>
            </a:extLst>
          </p:cNvPr>
          <p:cNvPicPr>
            <a:picLocks noChangeAspect="1"/>
          </p:cNvPicPr>
          <p:nvPr/>
        </p:nvPicPr>
        <p:blipFill>
          <a:blip r:embed="rId4"/>
          <a:stretch>
            <a:fillRect/>
          </a:stretch>
        </p:blipFill>
        <p:spPr>
          <a:xfrm>
            <a:off x="1709667" y="2591627"/>
            <a:ext cx="8772665" cy="2040578"/>
          </a:xfrm>
          <a:prstGeom prst="rect">
            <a:avLst/>
          </a:prstGeom>
        </p:spPr>
      </p:pic>
    </p:spTree>
    <p:extLst>
      <p:ext uri="{BB962C8B-B14F-4D97-AF65-F5344CB8AC3E}">
        <p14:creationId xmlns:p14="http://schemas.microsoft.com/office/powerpoint/2010/main" val="2537061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5" name="TextBox 4">
            <a:extLst>
              <a:ext uri="{FF2B5EF4-FFF2-40B4-BE49-F238E27FC236}">
                <a16:creationId xmlns:a16="http://schemas.microsoft.com/office/drawing/2014/main" id="{1FCEF2CD-9C66-411B-BDE6-6C66DBEACFCB}"/>
              </a:ext>
            </a:extLst>
          </p:cNvPr>
          <p:cNvSpPr txBox="1"/>
          <p:nvPr/>
        </p:nvSpPr>
        <p:spPr>
          <a:xfrm>
            <a:off x="2916084" y="113562"/>
            <a:ext cx="6359831" cy="369332"/>
          </a:xfrm>
          <a:prstGeom prst="rect">
            <a:avLst/>
          </a:prstGeom>
          <a:noFill/>
        </p:spPr>
        <p:txBody>
          <a:bodyPr wrap="square">
            <a:spAutoFit/>
          </a:bodyPr>
          <a:lstStyle/>
          <a:p>
            <a:pPr algn="ctr"/>
            <a:r>
              <a:rPr lang="es-PE" sz="1800" b="1" dirty="0"/>
              <a:t>DESARROLLO DE NUEVA METODOLOGÍA EN CINARGEO</a:t>
            </a:r>
          </a:p>
        </p:txBody>
      </p:sp>
      <p:pic>
        <p:nvPicPr>
          <p:cNvPr id="8" name="Picture 7">
            <a:extLst>
              <a:ext uri="{FF2B5EF4-FFF2-40B4-BE49-F238E27FC236}">
                <a16:creationId xmlns:a16="http://schemas.microsoft.com/office/drawing/2014/main" id="{47CC9D2E-0FD2-4810-9DEA-A4F36C48A3EA}"/>
              </a:ext>
            </a:extLst>
          </p:cNvPr>
          <p:cNvPicPr>
            <a:picLocks noChangeAspect="1"/>
          </p:cNvPicPr>
          <p:nvPr/>
        </p:nvPicPr>
        <p:blipFill>
          <a:blip r:embed="rId4"/>
          <a:stretch>
            <a:fillRect/>
          </a:stretch>
        </p:blipFill>
        <p:spPr>
          <a:xfrm>
            <a:off x="1845582" y="952440"/>
            <a:ext cx="8500836" cy="5472608"/>
          </a:xfrm>
          <a:prstGeom prst="rect">
            <a:avLst/>
          </a:prstGeom>
        </p:spPr>
      </p:pic>
      <p:cxnSp>
        <p:nvCxnSpPr>
          <p:cNvPr id="4" name="Straight Arrow Connector 3">
            <a:extLst>
              <a:ext uri="{FF2B5EF4-FFF2-40B4-BE49-F238E27FC236}">
                <a16:creationId xmlns:a16="http://schemas.microsoft.com/office/drawing/2014/main" id="{20597B69-633E-44B7-B6B0-91037D9245EC}"/>
              </a:ext>
            </a:extLst>
          </p:cNvPr>
          <p:cNvCxnSpPr>
            <a:cxnSpLocks/>
            <a:endCxn id="16" idx="1"/>
          </p:cNvCxnSpPr>
          <p:nvPr/>
        </p:nvCxnSpPr>
        <p:spPr>
          <a:xfrm>
            <a:off x="4943872" y="5905560"/>
            <a:ext cx="792088" cy="2000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192C0E-7AA3-4F10-AAFF-FC5306D96EDC}"/>
              </a:ext>
            </a:extLst>
          </p:cNvPr>
          <p:cNvCxnSpPr>
            <a:cxnSpLocks/>
            <a:endCxn id="16" idx="0"/>
          </p:cNvCxnSpPr>
          <p:nvPr/>
        </p:nvCxnSpPr>
        <p:spPr>
          <a:xfrm>
            <a:off x="6600056" y="5085184"/>
            <a:ext cx="504056" cy="8358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22D8135-DD08-4381-957B-CF662B7E5B97}"/>
              </a:ext>
            </a:extLst>
          </p:cNvPr>
          <p:cNvCxnSpPr/>
          <p:nvPr/>
        </p:nvCxnSpPr>
        <p:spPr>
          <a:xfrm flipV="1">
            <a:off x="5663952" y="952440"/>
            <a:ext cx="648072" cy="3163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AD6DD5-FB43-4B5B-9A9E-9B5CD7111EBC}"/>
              </a:ext>
            </a:extLst>
          </p:cNvPr>
          <p:cNvCxnSpPr/>
          <p:nvPr/>
        </p:nvCxnSpPr>
        <p:spPr>
          <a:xfrm flipV="1">
            <a:off x="7680176" y="2348880"/>
            <a:ext cx="504056" cy="6480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355D84-BDC1-48AF-98E9-65E8162974C2}"/>
              </a:ext>
            </a:extLst>
          </p:cNvPr>
          <p:cNvSpPr txBox="1"/>
          <p:nvPr/>
        </p:nvSpPr>
        <p:spPr>
          <a:xfrm>
            <a:off x="5735960" y="5920992"/>
            <a:ext cx="2736304" cy="369332"/>
          </a:xfrm>
          <a:prstGeom prst="rect">
            <a:avLst/>
          </a:prstGeom>
          <a:noFill/>
        </p:spPr>
        <p:txBody>
          <a:bodyPr wrap="square" rtlCol="0">
            <a:spAutoFit/>
          </a:bodyPr>
          <a:lstStyle/>
          <a:p>
            <a:r>
              <a:rPr lang="es-PE" b="1" dirty="0"/>
              <a:t>Pesos de la Red Neuronal</a:t>
            </a:r>
            <a:endParaRPr lang="en-US" b="1" dirty="0"/>
          </a:p>
        </p:txBody>
      </p:sp>
      <p:sp>
        <p:nvSpPr>
          <p:cNvPr id="19" name="TextBox 18">
            <a:extLst>
              <a:ext uri="{FF2B5EF4-FFF2-40B4-BE49-F238E27FC236}">
                <a16:creationId xmlns:a16="http://schemas.microsoft.com/office/drawing/2014/main" id="{68DA7867-719F-4305-BA10-B4666E14596A}"/>
              </a:ext>
            </a:extLst>
          </p:cNvPr>
          <p:cNvSpPr txBox="1"/>
          <p:nvPr/>
        </p:nvSpPr>
        <p:spPr>
          <a:xfrm>
            <a:off x="6096000" y="752342"/>
            <a:ext cx="1080120" cy="369332"/>
          </a:xfrm>
          <a:prstGeom prst="rect">
            <a:avLst/>
          </a:prstGeom>
          <a:noFill/>
        </p:spPr>
        <p:txBody>
          <a:bodyPr wrap="square" rtlCol="0">
            <a:spAutoFit/>
          </a:bodyPr>
          <a:lstStyle/>
          <a:p>
            <a:pPr algn="ctr"/>
            <a:r>
              <a:rPr lang="es-PE" dirty="0"/>
              <a:t> </a:t>
            </a:r>
            <a:r>
              <a:rPr lang="es-PE" b="1" dirty="0" err="1"/>
              <a:t>Bias</a:t>
            </a:r>
            <a:endParaRPr lang="en-US" b="1" dirty="0"/>
          </a:p>
        </p:txBody>
      </p:sp>
      <p:sp>
        <p:nvSpPr>
          <p:cNvPr id="20" name="TextBox 19">
            <a:extLst>
              <a:ext uri="{FF2B5EF4-FFF2-40B4-BE49-F238E27FC236}">
                <a16:creationId xmlns:a16="http://schemas.microsoft.com/office/drawing/2014/main" id="{C077CC40-9139-4C88-955F-580C7937DECB}"/>
              </a:ext>
            </a:extLst>
          </p:cNvPr>
          <p:cNvSpPr txBox="1"/>
          <p:nvPr/>
        </p:nvSpPr>
        <p:spPr>
          <a:xfrm>
            <a:off x="7731467" y="1955699"/>
            <a:ext cx="1080120" cy="369332"/>
          </a:xfrm>
          <a:prstGeom prst="rect">
            <a:avLst/>
          </a:prstGeom>
          <a:noFill/>
        </p:spPr>
        <p:txBody>
          <a:bodyPr wrap="square" rtlCol="0">
            <a:spAutoFit/>
          </a:bodyPr>
          <a:lstStyle/>
          <a:p>
            <a:pPr algn="ctr"/>
            <a:r>
              <a:rPr lang="es-PE" b="1" dirty="0"/>
              <a:t> </a:t>
            </a:r>
            <a:r>
              <a:rPr lang="es-PE" b="1" dirty="0" err="1"/>
              <a:t>Bias</a:t>
            </a:r>
            <a:endParaRPr lang="en-US" b="1" dirty="0"/>
          </a:p>
        </p:txBody>
      </p:sp>
      <p:sp>
        <p:nvSpPr>
          <p:cNvPr id="21" name="TextBox 20">
            <a:extLst>
              <a:ext uri="{FF2B5EF4-FFF2-40B4-BE49-F238E27FC236}">
                <a16:creationId xmlns:a16="http://schemas.microsoft.com/office/drawing/2014/main" id="{5DD9ECE3-99A7-4EEF-AC86-9307919E6E6E}"/>
              </a:ext>
            </a:extLst>
          </p:cNvPr>
          <p:cNvSpPr txBox="1"/>
          <p:nvPr/>
        </p:nvSpPr>
        <p:spPr>
          <a:xfrm>
            <a:off x="9408368" y="3504078"/>
            <a:ext cx="864096" cy="369332"/>
          </a:xfrm>
          <a:prstGeom prst="rect">
            <a:avLst/>
          </a:prstGeom>
          <a:noFill/>
        </p:spPr>
        <p:txBody>
          <a:bodyPr wrap="square" rtlCol="0">
            <a:spAutoFit/>
          </a:bodyPr>
          <a:lstStyle/>
          <a:p>
            <a:r>
              <a:rPr lang="es-PE" b="1" dirty="0"/>
              <a:t>Output</a:t>
            </a:r>
            <a:endParaRPr lang="en-US" b="1" dirty="0"/>
          </a:p>
        </p:txBody>
      </p:sp>
      <p:sp>
        <p:nvSpPr>
          <p:cNvPr id="24" name="TextBox 23">
            <a:extLst>
              <a:ext uri="{FF2B5EF4-FFF2-40B4-BE49-F238E27FC236}">
                <a16:creationId xmlns:a16="http://schemas.microsoft.com/office/drawing/2014/main" id="{2346F962-5CF0-4EC4-ADF6-ED0A417EFCBA}"/>
              </a:ext>
            </a:extLst>
          </p:cNvPr>
          <p:cNvSpPr txBox="1"/>
          <p:nvPr/>
        </p:nvSpPr>
        <p:spPr>
          <a:xfrm>
            <a:off x="733974" y="3094331"/>
            <a:ext cx="1190971" cy="923330"/>
          </a:xfrm>
          <a:prstGeom prst="rect">
            <a:avLst/>
          </a:prstGeom>
          <a:noFill/>
        </p:spPr>
        <p:txBody>
          <a:bodyPr wrap="square" rtlCol="0">
            <a:spAutoFit/>
          </a:bodyPr>
          <a:lstStyle/>
          <a:p>
            <a:r>
              <a:rPr lang="es-PE" b="1" dirty="0"/>
              <a:t>Inputs de la Red Neuronal</a:t>
            </a:r>
            <a:endParaRPr lang="en-US" b="1" dirty="0"/>
          </a:p>
        </p:txBody>
      </p:sp>
      <p:sp>
        <p:nvSpPr>
          <p:cNvPr id="25" name="Left Brace 24">
            <a:extLst>
              <a:ext uri="{FF2B5EF4-FFF2-40B4-BE49-F238E27FC236}">
                <a16:creationId xmlns:a16="http://schemas.microsoft.com/office/drawing/2014/main" id="{D7D6811B-F126-4485-859E-465021D1BAC5}"/>
              </a:ext>
            </a:extLst>
          </p:cNvPr>
          <p:cNvSpPr/>
          <p:nvPr/>
        </p:nvSpPr>
        <p:spPr>
          <a:xfrm>
            <a:off x="1919536" y="1121674"/>
            <a:ext cx="432048" cy="498398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07394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2" name="TextBox 1">
            <a:extLst>
              <a:ext uri="{FF2B5EF4-FFF2-40B4-BE49-F238E27FC236}">
                <a16:creationId xmlns:a16="http://schemas.microsoft.com/office/drawing/2014/main" id="{83C028D5-08BC-4762-9EED-34CFC15CC228}"/>
              </a:ext>
            </a:extLst>
          </p:cNvPr>
          <p:cNvSpPr txBox="1"/>
          <p:nvPr/>
        </p:nvSpPr>
        <p:spPr>
          <a:xfrm>
            <a:off x="350152" y="1365659"/>
            <a:ext cx="4305687" cy="1200329"/>
          </a:xfrm>
          <a:prstGeom prst="rect">
            <a:avLst/>
          </a:prstGeom>
          <a:noFill/>
        </p:spPr>
        <p:txBody>
          <a:bodyPr wrap="square" rtlCol="0">
            <a:spAutoFit/>
          </a:bodyPr>
          <a:lstStyle/>
          <a:p>
            <a:pPr algn="just"/>
            <a:r>
              <a:rPr lang="es-PE" dirty="0"/>
              <a:t>Se hace un diagrama de importancia de variables, en el cual se determina que variable son las de mayor significancia para el modelo.</a:t>
            </a:r>
            <a:endParaRPr lang="en-US" dirty="0"/>
          </a:p>
        </p:txBody>
      </p:sp>
      <p:sp>
        <p:nvSpPr>
          <p:cNvPr id="7" name="Rectangle 6">
            <a:extLst>
              <a:ext uri="{FF2B5EF4-FFF2-40B4-BE49-F238E27FC236}">
                <a16:creationId xmlns:a16="http://schemas.microsoft.com/office/drawing/2014/main" id="{B7BA0E51-79B2-4B3D-BE41-115C7C51DD64}"/>
              </a:ext>
            </a:extLst>
          </p:cNvPr>
          <p:cNvSpPr/>
          <p:nvPr/>
        </p:nvSpPr>
        <p:spPr>
          <a:xfrm>
            <a:off x="551384" y="764704"/>
            <a:ext cx="3721596" cy="523220"/>
          </a:xfrm>
          <a:prstGeom prst="rect">
            <a:avLst/>
          </a:prstGeom>
          <a:noFill/>
        </p:spPr>
        <p:txBody>
          <a:bodyPr wrap="none" lIns="91440" tIns="45720" rIns="91440" bIns="45720">
            <a:spAutoFit/>
          </a:bodyPr>
          <a:lstStyle/>
          <a:p>
            <a:pPr algn="ct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Importancia</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de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Varibles</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6" name="Picture 5">
            <a:extLst>
              <a:ext uri="{FF2B5EF4-FFF2-40B4-BE49-F238E27FC236}">
                <a16:creationId xmlns:a16="http://schemas.microsoft.com/office/drawing/2014/main" id="{9B9BD3A3-FF29-4500-AC03-E0991C4E8CB5}"/>
              </a:ext>
            </a:extLst>
          </p:cNvPr>
          <p:cNvPicPr>
            <a:picLocks noChangeAspect="1"/>
          </p:cNvPicPr>
          <p:nvPr/>
        </p:nvPicPr>
        <p:blipFill>
          <a:blip r:embed="rId4"/>
          <a:stretch>
            <a:fillRect/>
          </a:stretch>
        </p:blipFill>
        <p:spPr>
          <a:xfrm>
            <a:off x="6384032" y="2944995"/>
            <a:ext cx="5059881" cy="3480074"/>
          </a:xfrm>
          <a:prstGeom prst="rect">
            <a:avLst/>
          </a:prstGeom>
        </p:spPr>
      </p:pic>
      <p:pic>
        <p:nvPicPr>
          <p:cNvPr id="9" name="Picture 8">
            <a:extLst>
              <a:ext uri="{FF2B5EF4-FFF2-40B4-BE49-F238E27FC236}">
                <a16:creationId xmlns:a16="http://schemas.microsoft.com/office/drawing/2014/main" id="{4D1A52A0-0C36-4A12-9A5A-3B1598683E1F}"/>
              </a:ext>
            </a:extLst>
          </p:cNvPr>
          <p:cNvPicPr>
            <a:picLocks noChangeAspect="1"/>
          </p:cNvPicPr>
          <p:nvPr/>
        </p:nvPicPr>
        <p:blipFill>
          <a:blip r:embed="rId5"/>
          <a:stretch>
            <a:fillRect/>
          </a:stretch>
        </p:blipFill>
        <p:spPr>
          <a:xfrm>
            <a:off x="193312" y="2643723"/>
            <a:ext cx="5470624" cy="3739544"/>
          </a:xfrm>
          <a:prstGeom prst="rect">
            <a:avLst/>
          </a:prstGeom>
        </p:spPr>
      </p:pic>
      <p:pic>
        <p:nvPicPr>
          <p:cNvPr id="3" name="Picture 2">
            <a:extLst>
              <a:ext uri="{FF2B5EF4-FFF2-40B4-BE49-F238E27FC236}">
                <a16:creationId xmlns:a16="http://schemas.microsoft.com/office/drawing/2014/main" id="{63627939-499F-4840-B33F-1A159A8C7346}"/>
              </a:ext>
            </a:extLst>
          </p:cNvPr>
          <p:cNvPicPr>
            <a:picLocks noChangeAspect="1"/>
          </p:cNvPicPr>
          <p:nvPr/>
        </p:nvPicPr>
        <p:blipFill>
          <a:blip r:embed="rId6"/>
          <a:stretch>
            <a:fillRect/>
          </a:stretch>
        </p:blipFill>
        <p:spPr>
          <a:xfrm>
            <a:off x="5473109" y="610484"/>
            <a:ext cx="6400800" cy="2184590"/>
          </a:xfrm>
          <a:prstGeom prst="rect">
            <a:avLst/>
          </a:prstGeom>
        </p:spPr>
      </p:pic>
      <p:sp>
        <p:nvSpPr>
          <p:cNvPr id="13" name="Rectangle 12">
            <a:extLst>
              <a:ext uri="{FF2B5EF4-FFF2-40B4-BE49-F238E27FC236}">
                <a16:creationId xmlns:a16="http://schemas.microsoft.com/office/drawing/2014/main" id="{01C41D0D-0E4B-4274-9781-7F7FC1240700}"/>
              </a:ext>
            </a:extLst>
          </p:cNvPr>
          <p:cNvSpPr/>
          <p:nvPr/>
        </p:nvSpPr>
        <p:spPr>
          <a:xfrm>
            <a:off x="983432" y="6282996"/>
            <a:ext cx="3553858" cy="523220"/>
          </a:xfrm>
          <a:prstGeom prst="rect">
            <a:avLst/>
          </a:prstGeom>
          <a:noFill/>
        </p:spPr>
        <p:txBody>
          <a:bodyPr wrap="none" lIns="91440" tIns="45720" rIns="91440" bIns="45720">
            <a:spAutoFit/>
          </a:bodyPr>
          <a:lstStyle/>
          <a:p>
            <a:pPr algn="ct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Importancia</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Individual</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5" name="Rectangle 14">
            <a:extLst>
              <a:ext uri="{FF2B5EF4-FFF2-40B4-BE49-F238E27FC236}">
                <a16:creationId xmlns:a16="http://schemas.microsoft.com/office/drawing/2014/main" id="{EDF6791B-F128-4BF0-B9DC-B09932C3E924}"/>
              </a:ext>
            </a:extLst>
          </p:cNvPr>
          <p:cNvSpPr/>
          <p:nvPr/>
        </p:nvSpPr>
        <p:spPr>
          <a:xfrm>
            <a:off x="5930260" y="6315047"/>
            <a:ext cx="5879559" cy="523220"/>
          </a:xfrm>
          <a:prstGeom prst="rect">
            <a:avLst/>
          </a:prstGeom>
          <a:noFill/>
        </p:spPr>
        <p:txBody>
          <a:bodyPr wrap="none" lIns="91440" tIns="45720" rIns="91440" bIns="45720">
            <a:spAutoFit/>
          </a:bodyPr>
          <a:lstStyle/>
          <a:p>
            <a:pPr algn="ct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Importancia</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Influencia</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entre Variables</a:t>
            </a:r>
          </a:p>
        </p:txBody>
      </p:sp>
    </p:spTree>
    <p:extLst>
      <p:ext uri="{BB962C8B-B14F-4D97-AF65-F5344CB8AC3E}">
        <p14:creationId xmlns:p14="http://schemas.microsoft.com/office/powerpoint/2010/main" val="2219987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4" name="Picture 3">
            <a:extLst>
              <a:ext uri="{FF2B5EF4-FFF2-40B4-BE49-F238E27FC236}">
                <a16:creationId xmlns:a16="http://schemas.microsoft.com/office/drawing/2014/main" id="{1F984FE3-6B75-4B89-841F-0B30F3C61CAC}"/>
              </a:ext>
            </a:extLst>
          </p:cNvPr>
          <p:cNvPicPr>
            <a:picLocks noChangeAspect="1"/>
          </p:cNvPicPr>
          <p:nvPr/>
        </p:nvPicPr>
        <p:blipFill>
          <a:blip r:embed="rId4"/>
          <a:stretch>
            <a:fillRect/>
          </a:stretch>
        </p:blipFill>
        <p:spPr>
          <a:xfrm>
            <a:off x="551384" y="1340768"/>
            <a:ext cx="6400800" cy="1887694"/>
          </a:xfrm>
          <a:prstGeom prst="rect">
            <a:avLst/>
          </a:prstGeom>
        </p:spPr>
      </p:pic>
      <p:pic>
        <p:nvPicPr>
          <p:cNvPr id="8" name="Picture 7">
            <a:extLst>
              <a:ext uri="{FF2B5EF4-FFF2-40B4-BE49-F238E27FC236}">
                <a16:creationId xmlns:a16="http://schemas.microsoft.com/office/drawing/2014/main" id="{B6E7CCDF-55E4-42C8-8E52-EC7F09811F75}"/>
              </a:ext>
            </a:extLst>
          </p:cNvPr>
          <p:cNvPicPr>
            <a:picLocks noChangeAspect="1"/>
          </p:cNvPicPr>
          <p:nvPr/>
        </p:nvPicPr>
        <p:blipFill>
          <a:blip r:embed="rId5"/>
          <a:stretch>
            <a:fillRect/>
          </a:stretch>
        </p:blipFill>
        <p:spPr>
          <a:xfrm>
            <a:off x="1631504" y="3953579"/>
            <a:ext cx="4389909" cy="2547822"/>
          </a:xfrm>
          <a:prstGeom prst="rect">
            <a:avLst/>
          </a:prstGeom>
        </p:spPr>
      </p:pic>
      <p:pic>
        <p:nvPicPr>
          <p:cNvPr id="10" name="Picture 9">
            <a:extLst>
              <a:ext uri="{FF2B5EF4-FFF2-40B4-BE49-F238E27FC236}">
                <a16:creationId xmlns:a16="http://schemas.microsoft.com/office/drawing/2014/main" id="{0C1B8927-A821-4228-BA8D-FCF60652CEB0}"/>
              </a:ext>
            </a:extLst>
          </p:cNvPr>
          <p:cNvPicPr>
            <a:picLocks noChangeAspect="1"/>
          </p:cNvPicPr>
          <p:nvPr/>
        </p:nvPicPr>
        <p:blipFill>
          <a:blip r:embed="rId6"/>
          <a:stretch>
            <a:fillRect/>
          </a:stretch>
        </p:blipFill>
        <p:spPr>
          <a:xfrm>
            <a:off x="6600057" y="3974911"/>
            <a:ext cx="4389910" cy="2505620"/>
          </a:xfrm>
          <a:prstGeom prst="rect">
            <a:avLst/>
          </a:prstGeom>
        </p:spPr>
      </p:pic>
      <p:sp>
        <p:nvSpPr>
          <p:cNvPr id="2" name="TextBox 1">
            <a:extLst>
              <a:ext uri="{FF2B5EF4-FFF2-40B4-BE49-F238E27FC236}">
                <a16:creationId xmlns:a16="http://schemas.microsoft.com/office/drawing/2014/main" id="{D52B508E-B3C0-423B-ABD0-D3D6D2DB57E5}"/>
              </a:ext>
            </a:extLst>
          </p:cNvPr>
          <p:cNvSpPr txBox="1"/>
          <p:nvPr/>
        </p:nvSpPr>
        <p:spPr>
          <a:xfrm>
            <a:off x="7392144" y="1693159"/>
            <a:ext cx="4104456" cy="646331"/>
          </a:xfrm>
          <a:prstGeom prst="rect">
            <a:avLst/>
          </a:prstGeom>
          <a:noFill/>
        </p:spPr>
        <p:txBody>
          <a:bodyPr wrap="square" rtlCol="0">
            <a:spAutoFit/>
          </a:bodyPr>
          <a:lstStyle/>
          <a:p>
            <a:pPr algn="just"/>
            <a:r>
              <a:rPr lang="es-PE" dirty="0"/>
              <a:t>Test de Precisión para </a:t>
            </a:r>
            <a:r>
              <a:rPr lang="es-PE" b="1" i="1" dirty="0"/>
              <a:t>training data</a:t>
            </a:r>
            <a:r>
              <a:rPr lang="es-PE" dirty="0"/>
              <a:t> y </a:t>
            </a:r>
            <a:r>
              <a:rPr lang="es-PE" b="1" i="1" dirty="0" err="1"/>
              <a:t>testing</a:t>
            </a:r>
            <a:r>
              <a:rPr lang="es-PE" b="1" i="1" dirty="0"/>
              <a:t> data</a:t>
            </a:r>
            <a:r>
              <a:rPr lang="es-PE" dirty="0"/>
              <a:t>.</a:t>
            </a:r>
          </a:p>
        </p:txBody>
      </p:sp>
      <p:sp>
        <p:nvSpPr>
          <p:cNvPr id="9" name="TextBox 8">
            <a:extLst>
              <a:ext uri="{FF2B5EF4-FFF2-40B4-BE49-F238E27FC236}">
                <a16:creationId xmlns:a16="http://schemas.microsoft.com/office/drawing/2014/main" id="{7A0337FB-8646-4180-901E-60C873C4E330}"/>
              </a:ext>
            </a:extLst>
          </p:cNvPr>
          <p:cNvSpPr txBox="1"/>
          <p:nvPr/>
        </p:nvSpPr>
        <p:spPr>
          <a:xfrm>
            <a:off x="1703512" y="3948542"/>
            <a:ext cx="1492399" cy="369332"/>
          </a:xfrm>
          <a:prstGeom prst="rect">
            <a:avLst/>
          </a:prstGeom>
          <a:noFill/>
        </p:spPr>
        <p:txBody>
          <a:bodyPr wrap="square">
            <a:spAutoFit/>
          </a:bodyPr>
          <a:lstStyle/>
          <a:p>
            <a:r>
              <a:rPr lang="es-PE" b="1" i="1" dirty="0"/>
              <a:t>training data</a:t>
            </a:r>
            <a:endParaRPr lang="en-US" dirty="0"/>
          </a:p>
        </p:txBody>
      </p:sp>
      <p:sp>
        <p:nvSpPr>
          <p:cNvPr id="11" name="TextBox 10">
            <a:extLst>
              <a:ext uri="{FF2B5EF4-FFF2-40B4-BE49-F238E27FC236}">
                <a16:creationId xmlns:a16="http://schemas.microsoft.com/office/drawing/2014/main" id="{1DA62530-D0CB-4850-8680-D2F6C04AEE84}"/>
              </a:ext>
            </a:extLst>
          </p:cNvPr>
          <p:cNvSpPr txBox="1"/>
          <p:nvPr/>
        </p:nvSpPr>
        <p:spPr>
          <a:xfrm>
            <a:off x="6645944" y="3894201"/>
            <a:ext cx="1492399" cy="369332"/>
          </a:xfrm>
          <a:prstGeom prst="rect">
            <a:avLst/>
          </a:prstGeom>
          <a:noFill/>
        </p:spPr>
        <p:txBody>
          <a:bodyPr wrap="square">
            <a:spAutoFit/>
          </a:bodyPr>
          <a:lstStyle/>
          <a:p>
            <a:r>
              <a:rPr lang="es-PE" b="1" i="1" dirty="0" err="1"/>
              <a:t>testing</a:t>
            </a:r>
            <a:r>
              <a:rPr lang="es-PE" b="1" i="1" dirty="0"/>
              <a:t> data</a:t>
            </a:r>
            <a:endParaRPr lang="en-US" dirty="0"/>
          </a:p>
        </p:txBody>
      </p:sp>
      <p:sp>
        <p:nvSpPr>
          <p:cNvPr id="13" name="Rectangle 12">
            <a:extLst>
              <a:ext uri="{FF2B5EF4-FFF2-40B4-BE49-F238E27FC236}">
                <a16:creationId xmlns:a16="http://schemas.microsoft.com/office/drawing/2014/main" id="{2E53754C-F4D2-480D-97C8-4C65272A9F94}"/>
              </a:ext>
            </a:extLst>
          </p:cNvPr>
          <p:cNvSpPr/>
          <p:nvPr/>
        </p:nvSpPr>
        <p:spPr>
          <a:xfrm>
            <a:off x="3386406" y="575460"/>
            <a:ext cx="4601709" cy="523220"/>
          </a:xfrm>
          <a:prstGeom prst="rect">
            <a:avLst/>
          </a:prstGeom>
          <a:noFill/>
        </p:spPr>
        <p:txBody>
          <a:bodyPr wrap="none" lIns="91440" tIns="45720" rIns="91440" bIns="45720">
            <a:spAutoFit/>
          </a:bodyPr>
          <a:lstStyle/>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Ratios de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Precisión</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 Accuracy</a:t>
            </a:r>
          </a:p>
        </p:txBody>
      </p:sp>
    </p:spTree>
    <p:extLst>
      <p:ext uri="{BB962C8B-B14F-4D97-AF65-F5344CB8AC3E}">
        <p14:creationId xmlns:p14="http://schemas.microsoft.com/office/powerpoint/2010/main" val="458304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3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5" name="Picture 4">
            <a:extLst>
              <a:ext uri="{FF2B5EF4-FFF2-40B4-BE49-F238E27FC236}">
                <a16:creationId xmlns:a16="http://schemas.microsoft.com/office/drawing/2014/main" id="{54985844-5C30-46EF-9B3D-B5844342257B}"/>
              </a:ext>
            </a:extLst>
          </p:cNvPr>
          <p:cNvPicPr>
            <a:picLocks noChangeAspect="1"/>
          </p:cNvPicPr>
          <p:nvPr/>
        </p:nvPicPr>
        <p:blipFill>
          <a:blip r:embed="rId4"/>
          <a:stretch>
            <a:fillRect/>
          </a:stretch>
        </p:blipFill>
        <p:spPr>
          <a:xfrm>
            <a:off x="695400" y="2276872"/>
            <a:ext cx="6400800" cy="3724478"/>
          </a:xfrm>
          <a:prstGeom prst="rect">
            <a:avLst/>
          </a:prstGeom>
        </p:spPr>
      </p:pic>
      <p:pic>
        <p:nvPicPr>
          <p:cNvPr id="8" name="Picture 7">
            <a:extLst>
              <a:ext uri="{FF2B5EF4-FFF2-40B4-BE49-F238E27FC236}">
                <a16:creationId xmlns:a16="http://schemas.microsoft.com/office/drawing/2014/main" id="{28AD9D74-E181-4457-932D-06DAB9D777FF}"/>
              </a:ext>
            </a:extLst>
          </p:cNvPr>
          <p:cNvPicPr>
            <a:picLocks noChangeAspect="1"/>
          </p:cNvPicPr>
          <p:nvPr/>
        </p:nvPicPr>
        <p:blipFill>
          <a:blip r:embed="rId5"/>
          <a:stretch>
            <a:fillRect/>
          </a:stretch>
        </p:blipFill>
        <p:spPr>
          <a:xfrm>
            <a:off x="695400" y="980728"/>
            <a:ext cx="6400800" cy="1024599"/>
          </a:xfrm>
          <a:prstGeom prst="rect">
            <a:avLst/>
          </a:prstGeom>
        </p:spPr>
      </p:pic>
      <p:pic>
        <p:nvPicPr>
          <p:cNvPr id="10" name="Picture 9">
            <a:extLst>
              <a:ext uri="{FF2B5EF4-FFF2-40B4-BE49-F238E27FC236}">
                <a16:creationId xmlns:a16="http://schemas.microsoft.com/office/drawing/2014/main" id="{306E4140-053B-4708-BBB8-A3ABA14FEE90}"/>
              </a:ext>
            </a:extLst>
          </p:cNvPr>
          <p:cNvPicPr>
            <a:picLocks noChangeAspect="1"/>
          </p:cNvPicPr>
          <p:nvPr/>
        </p:nvPicPr>
        <p:blipFill rotWithShape="1">
          <a:blip r:embed="rId6"/>
          <a:srcRect l="6620" t="28062"/>
          <a:stretch/>
        </p:blipFill>
        <p:spPr>
          <a:xfrm>
            <a:off x="7248128" y="2924944"/>
            <a:ext cx="4104456" cy="1921557"/>
          </a:xfrm>
          <a:prstGeom prst="rect">
            <a:avLst/>
          </a:prstGeom>
        </p:spPr>
      </p:pic>
      <p:sp>
        <p:nvSpPr>
          <p:cNvPr id="2" name="TextBox 1">
            <a:extLst>
              <a:ext uri="{FF2B5EF4-FFF2-40B4-BE49-F238E27FC236}">
                <a16:creationId xmlns:a16="http://schemas.microsoft.com/office/drawing/2014/main" id="{E2468882-A76A-41CD-AFD0-8F4BDE3424FF}"/>
              </a:ext>
            </a:extLst>
          </p:cNvPr>
          <p:cNvSpPr txBox="1"/>
          <p:nvPr/>
        </p:nvSpPr>
        <p:spPr>
          <a:xfrm>
            <a:off x="7536160" y="1268760"/>
            <a:ext cx="4032448" cy="1200329"/>
          </a:xfrm>
          <a:prstGeom prst="rect">
            <a:avLst/>
          </a:prstGeom>
          <a:noFill/>
        </p:spPr>
        <p:txBody>
          <a:bodyPr wrap="square" rtlCol="0">
            <a:spAutoFit/>
          </a:bodyPr>
          <a:lstStyle/>
          <a:p>
            <a:r>
              <a:rPr lang="es-PE" dirty="0"/>
              <a:t>Los dos principales insumos a usar al inicio del procesamiento son los </a:t>
            </a:r>
            <a:r>
              <a:rPr lang="es-PE" dirty="0" err="1"/>
              <a:t>raster</a:t>
            </a:r>
            <a:r>
              <a:rPr lang="es-PE" dirty="0"/>
              <a:t> de </a:t>
            </a:r>
            <a:r>
              <a:rPr lang="es-PE" b="1" dirty="0"/>
              <a:t>elevación digital</a:t>
            </a:r>
            <a:r>
              <a:rPr lang="es-PE" dirty="0"/>
              <a:t> (30m*30m) y los de </a:t>
            </a:r>
            <a:r>
              <a:rPr lang="es-PE" b="1" dirty="0"/>
              <a:t>cobertura vegetal </a:t>
            </a:r>
            <a:r>
              <a:rPr lang="es-PE" dirty="0"/>
              <a:t>(dividido en 7 clases).</a:t>
            </a:r>
            <a:endParaRPr lang="en-US" dirty="0"/>
          </a:p>
        </p:txBody>
      </p:sp>
      <p:sp>
        <p:nvSpPr>
          <p:cNvPr id="9" name="Rectangle 8">
            <a:extLst>
              <a:ext uri="{FF2B5EF4-FFF2-40B4-BE49-F238E27FC236}">
                <a16:creationId xmlns:a16="http://schemas.microsoft.com/office/drawing/2014/main" id="{8E190A8D-5A63-4F81-8F84-B864E6EBB98B}"/>
              </a:ext>
            </a:extLst>
          </p:cNvPr>
          <p:cNvSpPr/>
          <p:nvPr/>
        </p:nvSpPr>
        <p:spPr>
          <a:xfrm>
            <a:off x="3389331" y="321736"/>
            <a:ext cx="7724422" cy="523220"/>
          </a:xfrm>
          <a:prstGeom prst="rect">
            <a:avLst/>
          </a:prstGeom>
          <a:noFill/>
        </p:spPr>
        <p:txBody>
          <a:bodyPr wrap="none" lIns="91440" tIns="45720" rIns="91440" bIns="45720">
            <a:spAutoFit/>
          </a:bodyPr>
          <a:lstStyle/>
          <a:p>
            <a:pPr algn="ctr"/>
            <a:r>
              <a:rPr lang="es-PE"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Tratamie</a:t>
            </a:r>
            <a:r>
              <a:rPr lang="es-PE"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nto Previo para Inputs de la Red Neuronal</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244631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3" name="Picture 2">
            <a:extLst>
              <a:ext uri="{FF2B5EF4-FFF2-40B4-BE49-F238E27FC236}">
                <a16:creationId xmlns:a16="http://schemas.microsoft.com/office/drawing/2014/main" id="{1D742AFC-609C-423C-913D-D27BD22387FC}"/>
              </a:ext>
            </a:extLst>
          </p:cNvPr>
          <p:cNvPicPr>
            <a:picLocks noChangeAspect="1"/>
          </p:cNvPicPr>
          <p:nvPr/>
        </p:nvPicPr>
        <p:blipFill>
          <a:blip r:embed="rId4"/>
          <a:stretch>
            <a:fillRect/>
          </a:stretch>
        </p:blipFill>
        <p:spPr>
          <a:xfrm>
            <a:off x="427978" y="1340768"/>
            <a:ext cx="6400800" cy="4313664"/>
          </a:xfrm>
          <a:prstGeom prst="rect">
            <a:avLst/>
          </a:prstGeom>
        </p:spPr>
      </p:pic>
      <p:pic>
        <p:nvPicPr>
          <p:cNvPr id="6" name="Picture 5">
            <a:extLst>
              <a:ext uri="{FF2B5EF4-FFF2-40B4-BE49-F238E27FC236}">
                <a16:creationId xmlns:a16="http://schemas.microsoft.com/office/drawing/2014/main" id="{27BFC1E8-4DBF-4312-B0D7-5DDF458750DB}"/>
              </a:ext>
            </a:extLst>
          </p:cNvPr>
          <p:cNvPicPr>
            <a:picLocks noChangeAspect="1"/>
          </p:cNvPicPr>
          <p:nvPr/>
        </p:nvPicPr>
        <p:blipFill>
          <a:blip r:embed="rId5"/>
          <a:stretch>
            <a:fillRect/>
          </a:stretch>
        </p:blipFill>
        <p:spPr>
          <a:xfrm>
            <a:off x="7045821" y="2208953"/>
            <a:ext cx="4929136" cy="3445479"/>
          </a:xfrm>
          <a:prstGeom prst="rect">
            <a:avLst/>
          </a:prstGeom>
        </p:spPr>
      </p:pic>
      <p:sp>
        <p:nvSpPr>
          <p:cNvPr id="2" name="TextBox 1">
            <a:extLst>
              <a:ext uri="{FF2B5EF4-FFF2-40B4-BE49-F238E27FC236}">
                <a16:creationId xmlns:a16="http://schemas.microsoft.com/office/drawing/2014/main" id="{69FD4B9C-EB18-4C06-89F6-9FFED574F465}"/>
              </a:ext>
            </a:extLst>
          </p:cNvPr>
          <p:cNvSpPr txBox="1"/>
          <p:nvPr/>
        </p:nvSpPr>
        <p:spPr>
          <a:xfrm>
            <a:off x="7076429" y="557237"/>
            <a:ext cx="4680520" cy="1200329"/>
          </a:xfrm>
          <a:prstGeom prst="rect">
            <a:avLst/>
          </a:prstGeom>
          <a:noFill/>
        </p:spPr>
        <p:txBody>
          <a:bodyPr wrap="square" rtlCol="0">
            <a:spAutoFit/>
          </a:bodyPr>
          <a:lstStyle/>
          <a:p>
            <a:r>
              <a:rPr lang="es-PE" dirty="0"/>
              <a:t>La data obtenida se remuestrea y se guarda como nuevas variables:</a:t>
            </a:r>
          </a:p>
          <a:p>
            <a:r>
              <a:rPr lang="es-PE" b="1" dirty="0"/>
              <a:t>Aspecto</a:t>
            </a:r>
            <a:r>
              <a:rPr lang="es-PE" dirty="0"/>
              <a:t> – </a:t>
            </a:r>
            <a:r>
              <a:rPr lang="es-PE" b="1" dirty="0"/>
              <a:t>Curvatura</a:t>
            </a:r>
            <a:r>
              <a:rPr lang="es-PE" dirty="0"/>
              <a:t> – </a:t>
            </a:r>
            <a:r>
              <a:rPr lang="es-PE" b="1" dirty="0"/>
              <a:t>Elevación</a:t>
            </a:r>
            <a:r>
              <a:rPr lang="es-PE" dirty="0"/>
              <a:t> – </a:t>
            </a:r>
            <a:r>
              <a:rPr lang="es-PE" b="1" dirty="0" err="1"/>
              <a:t>Landcover</a:t>
            </a:r>
            <a:r>
              <a:rPr lang="es-PE" dirty="0"/>
              <a:t> – </a:t>
            </a:r>
            <a:r>
              <a:rPr lang="es-PE" b="1" dirty="0"/>
              <a:t>Pendiente</a:t>
            </a:r>
            <a:r>
              <a:rPr lang="es-PE" dirty="0"/>
              <a:t> – </a:t>
            </a:r>
            <a:r>
              <a:rPr lang="es-PE" b="1" dirty="0"/>
              <a:t>SPI</a:t>
            </a:r>
            <a:r>
              <a:rPr lang="es-PE" dirty="0"/>
              <a:t> - </a:t>
            </a:r>
            <a:r>
              <a:rPr lang="es-PE" b="1" dirty="0"/>
              <a:t>TWI</a:t>
            </a:r>
            <a:endParaRPr lang="en-US" b="1" dirty="0"/>
          </a:p>
        </p:txBody>
      </p:sp>
    </p:spTree>
    <p:extLst>
      <p:ext uri="{BB962C8B-B14F-4D97-AF65-F5344CB8AC3E}">
        <p14:creationId xmlns:p14="http://schemas.microsoft.com/office/powerpoint/2010/main" val="2847437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3" name="Picture 2">
            <a:extLst>
              <a:ext uri="{FF2B5EF4-FFF2-40B4-BE49-F238E27FC236}">
                <a16:creationId xmlns:a16="http://schemas.microsoft.com/office/drawing/2014/main" id="{D4CC251B-1BC3-4BA3-BF82-63341E0F0BB1}"/>
              </a:ext>
            </a:extLst>
          </p:cNvPr>
          <p:cNvPicPr>
            <a:picLocks noChangeAspect="1"/>
          </p:cNvPicPr>
          <p:nvPr/>
        </p:nvPicPr>
        <p:blipFill>
          <a:blip r:embed="rId4"/>
          <a:stretch>
            <a:fillRect/>
          </a:stretch>
        </p:blipFill>
        <p:spPr>
          <a:xfrm>
            <a:off x="767408" y="869849"/>
            <a:ext cx="5544616" cy="2702710"/>
          </a:xfrm>
          <a:prstGeom prst="rect">
            <a:avLst/>
          </a:prstGeom>
        </p:spPr>
      </p:pic>
      <p:pic>
        <p:nvPicPr>
          <p:cNvPr id="5" name="Picture 4">
            <a:extLst>
              <a:ext uri="{FF2B5EF4-FFF2-40B4-BE49-F238E27FC236}">
                <a16:creationId xmlns:a16="http://schemas.microsoft.com/office/drawing/2014/main" id="{FC89B6FD-7AA6-482A-BFC6-E22E80C2B296}"/>
              </a:ext>
            </a:extLst>
          </p:cNvPr>
          <p:cNvPicPr>
            <a:picLocks noChangeAspect="1"/>
          </p:cNvPicPr>
          <p:nvPr/>
        </p:nvPicPr>
        <p:blipFill>
          <a:blip r:embed="rId5"/>
          <a:stretch>
            <a:fillRect/>
          </a:stretch>
        </p:blipFill>
        <p:spPr>
          <a:xfrm>
            <a:off x="767408" y="3785808"/>
            <a:ext cx="5544616" cy="2659211"/>
          </a:xfrm>
          <a:prstGeom prst="rect">
            <a:avLst/>
          </a:prstGeom>
        </p:spPr>
      </p:pic>
      <p:sp>
        <p:nvSpPr>
          <p:cNvPr id="6" name="Rectangle 5">
            <a:extLst>
              <a:ext uri="{FF2B5EF4-FFF2-40B4-BE49-F238E27FC236}">
                <a16:creationId xmlns:a16="http://schemas.microsoft.com/office/drawing/2014/main" id="{23C95731-5A46-4D3D-9C89-4EBF5623EC0B}"/>
              </a:ext>
            </a:extLst>
          </p:cNvPr>
          <p:cNvSpPr/>
          <p:nvPr/>
        </p:nvSpPr>
        <p:spPr>
          <a:xfrm>
            <a:off x="3143672" y="1988840"/>
            <a:ext cx="360040"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DED7632-B8C2-417F-81A2-EE31B2708B87}"/>
              </a:ext>
            </a:extLst>
          </p:cNvPr>
          <p:cNvCxnSpPr/>
          <p:nvPr/>
        </p:nvCxnSpPr>
        <p:spPr>
          <a:xfrm flipH="1" flipV="1">
            <a:off x="3503712" y="2204864"/>
            <a:ext cx="2808312" cy="1580944"/>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9B9E8B8B-6122-4FFA-AD12-0136DD4645A7}"/>
              </a:ext>
            </a:extLst>
          </p:cNvPr>
          <p:cNvCxnSpPr>
            <a:cxnSpLocks/>
          </p:cNvCxnSpPr>
          <p:nvPr/>
        </p:nvCxnSpPr>
        <p:spPr>
          <a:xfrm flipV="1">
            <a:off x="767408" y="2204864"/>
            <a:ext cx="2376264" cy="1580944"/>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28F542DC-E5AA-4925-A766-8CC105A3ECE2}"/>
              </a:ext>
            </a:extLst>
          </p:cNvPr>
          <p:cNvSpPr txBox="1"/>
          <p:nvPr/>
        </p:nvSpPr>
        <p:spPr>
          <a:xfrm>
            <a:off x="6600056" y="1844824"/>
            <a:ext cx="4680520" cy="2308324"/>
          </a:xfrm>
          <a:prstGeom prst="rect">
            <a:avLst/>
          </a:prstGeom>
          <a:noFill/>
        </p:spPr>
        <p:txBody>
          <a:bodyPr wrap="square" rtlCol="0">
            <a:spAutoFit/>
          </a:bodyPr>
          <a:lstStyle/>
          <a:p>
            <a:pPr algn="just"/>
            <a:r>
              <a:rPr lang="es-PE" dirty="0"/>
              <a:t>El mapa resultante del modelo fue comparado en el área de Chosica-Santa Eulalia con un cartografiado de movimientos en masa realizados en forma manual siguiendo visualmente en imágenes satelitales las áreas de ocurrencia de movimientos en masa. Se muestra que en la superposición existe una correlación positiva.</a:t>
            </a:r>
            <a:endParaRPr lang="en-US" dirty="0"/>
          </a:p>
        </p:txBody>
      </p:sp>
      <p:sp>
        <p:nvSpPr>
          <p:cNvPr id="15" name="TextBox 14">
            <a:extLst>
              <a:ext uri="{FF2B5EF4-FFF2-40B4-BE49-F238E27FC236}">
                <a16:creationId xmlns:a16="http://schemas.microsoft.com/office/drawing/2014/main" id="{5C82955A-428C-4CCB-9573-44FEAEB7989B}"/>
              </a:ext>
            </a:extLst>
          </p:cNvPr>
          <p:cNvSpPr txBox="1"/>
          <p:nvPr/>
        </p:nvSpPr>
        <p:spPr>
          <a:xfrm>
            <a:off x="6888088" y="4735013"/>
            <a:ext cx="4464496" cy="369332"/>
          </a:xfrm>
          <a:prstGeom prst="rect">
            <a:avLst/>
          </a:prstGeom>
          <a:noFill/>
        </p:spPr>
        <p:txBody>
          <a:bodyPr wrap="square">
            <a:spAutoFit/>
          </a:bodyPr>
          <a:lstStyle/>
          <a:p>
            <a:r>
              <a:rPr lang="en-US" dirty="0">
                <a:hlinkClick r:id="rId6" action="ppaction://hlinkfile"/>
              </a:rPr>
              <a:t>D:/1.2Autonomo_AI/2do_entregable/ANN</a:t>
            </a:r>
            <a:endParaRPr lang="en-US" dirty="0"/>
          </a:p>
        </p:txBody>
      </p:sp>
      <p:sp>
        <p:nvSpPr>
          <p:cNvPr id="13" name="Rectangle 12">
            <a:extLst>
              <a:ext uri="{FF2B5EF4-FFF2-40B4-BE49-F238E27FC236}">
                <a16:creationId xmlns:a16="http://schemas.microsoft.com/office/drawing/2014/main" id="{C9B80441-72CB-4613-81A4-1C1369342608}"/>
              </a:ext>
            </a:extLst>
          </p:cNvPr>
          <p:cNvSpPr/>
          <p:nvPr/>
        </p:nvSpPr>
        <p:spPr>
          <a:xfrm>
            <a:off x="6399214" y="245825"/>
            <a:ext cx="5801908" cy="954107"/>
          </a:xfrm>
          <a:prstGeom prst="rect">
            <a:avLst/>
          </a:prstGeom>
          <a:noFill/>
        </p:spPr>
        <p:txBody>
          <a:bodyPr wrap="none" lIns="91440" tIns="45720" rIns="91440" bIns="45720">
            <a:spAutoFit/>
          </a:bodyPr>
          <a:lstStyle/>
          <a:p>
            <a:pPr algn="ct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Generación</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del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Mapa</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Susceptibilidad</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p>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 Redes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Neuronales</a:t>
            </a: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sz="28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Artificiales</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13202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8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4" name="Picture 3">
            <a:extLst>
              <a:ext uri="{FF2B5EF4-FFF2-40B4-BE49-F238E27FC236}">
                <a16:creationId xmlns:a16="http://schemas.microsoft.com/office/drawing/2014/main" id="{04D53107-5D23-4C16-AEDC-9B2780B3CE98}"/>
              </a:ext>
            </a:extLst>
          </p:cNvPr>
          <p:cNvPicPr>
            <a:picLocks noChangeAspect="1"/>
          </p:cNvPicPr>
          <p:nvPr/>
        </p:nvPicPr>
        <p:blipFill rotWithShape="1">
          <a:blip r:embed="rId4"/>
          <a:srcRect l="9641" t="15224" r="22879" b="15578"/>
          <a:stretch/>
        </p:blipFill>
        <p:spPr>
          <a:xfrm>
            <a:off x="1127448" y="1630260"/>
            <a:ext cx="3816424" cy="4543363"/>
          </a:xfrm>
          <a:prstGeom prst="rect">
            <a:avLst/>
          </a:prstGeom>
        </p:spPr>
      </p:pic>
      <p:pic>
        <p:nvPicPr>
          <p:cNvPr id="10" name="Picture 9">
            <a:extLst>
              <a:ext uri="{FF2B5EF4-FFF2-40B4-BE49-F238E27FC236}">
                <a16:creationId xmlns:a16="http://schemas.microsoft.com/office/drawing/2014/main" id="{8B47E5EB-65B8-4FFC-8F91-60341E8181AC}"/>
              </a:ext>
            </a:extLst>
          </p:cNvPr>
          <p:cNvPicPr>
            <a:picLocks noChangeAspect="1"/>
          </p:cNvPicPr>
          <p:nvPr/>
        </p:nvPicPr>
        <p:blipFill>
          <a:blip r:embed="rId5"/>
          <a:stretch>
            <a:fillRect/>
          </a:stretch>
        </p:blipFill>
        <p:spPr>
          <a:xfrm>
            <a:off x="5447928" y="2564904"/>
            <a:ext cx="3456384" cy="3665393"/>
          </a:xfrm>
          <a:prstGeom prst="rect">
            <a:avLst/>
          </a:prstGeom>
        </p:spPr>
      </p:pic>
      <p:pic>
        <p:nvPicPr>
          <p:cNvPr id="16" name="Picture 15">
            <a:extLst>
              <a:ext uri="{FF2B5EF4-FFF2-40B4-BE49-F238E27FC236}">
                <a16:creationId xmlns:a16="http://schemas.microsoft.com/office/drawing/2014/main" id="{47382DF5-0E55-4C2E-8FF0-C5EA25148752}"/>
              </a:ext>
            </a:extLst>
          </p:cNvPr>
          <p:cNvPicPr>
            <a:picLocks noChangeAspect="1"/>
          </p:cNvPicPr>
          <p:nvPr/>
        </p:nvPicPr>
        <p:blipFill>
          <a:blip r:embed="rId6"/>
          <a:stretch>
            <a:fillRect/>
          </a:stretch>
        </p:blipFill>
        <p:spPr>
          <a:xfrm>
            <a:off x="9192344" y="116632"/>
            <a:ext cx="2232248" cy="1513628"/>
          </a:xfrm>
          <a:prstGeom prst="rect">
            <a:avLst/>
          </a:prstGeom>
        </p:spPr>
      </p:pic>
      <p:pic>
        <p:nvPicPr>
          <p:cNvPr id="18" name="Picture 17">
            <a:extLst>
              <a:ext uri="{FF2B5EF4-FFF2-40B4-BE49-F238E27FC236}">
                <a16:creationId xmlns:a16="http://schemas.microsoft.com/office/drawing/2014/main" id="{971E1CE8-DF76-4173-B974-E56FD66C376A}"/>
              </a:ext>
            </a:extLst>
          </p:cNvPr>
          <p:cNvPicPr>
            <a:picLocks noChangeAspect="1"/>
          </p:cNvPicPr>
          <p:nvPr/>
        </p:nvPicPr>
        <p:blipFill>
          <a:blip r:embed="rId7"/>
          <a:stretch>
            <a:fillRect/>
          </a:stretch>
        </p:blipFill>
        <p:spPr>
          <a:xfrm>
            <a:off x="9192344" y="1681978"/>
            <a:ext cx="2232248" cy="1534849"/>
          </a:xfrm>
          <a:prstGeom prst="rect">
            <a:avLst/>
          </a:prstGeom>
        </p:spPr>
      </p:pic>
      <p:pic>
        <p:nvPicPr>
          <p:cNvPr id="20" name="Picture 19">
            <a:extLst>
              <a:ext uri="{FF2B5EF4-FFF2-40B4-BE49-F238E27FC236}">
                <a16:creationId xmlns:a16="http://schemas.microsoft.com/office/drawing/2014/main" id="{3B5F05E9-951D-4B9E-8900-76E676D3A1B5}"/>
              </a:ext>
            </a:extLst>
          </p:cNvPr>
          <p:cNvPicPr>
            <a:picLocks noChangeAspect="1"/>
          </p:cNvPicPr>
          <p:nvPr/>
        </p:nvPicPr>
        <p:blipFill>
          <a:blip r:embed="rId8"/>
          <a:stretch>
            <a:fillRect/>
          </a:stretch>
        </p:blipFill>
        <p:spPr>
          <a:xfrm>
            <a:off x="9192344" y="3338162"/>
            <a:ext cx="2232248" cy="1522119"/>
          </a:xfrm>
          <a:prstGeom prst="rect">
            <a:avLst/>
          </a:prstGeom>
        </p:spPr>
      </p:pic>
      <p:pic>
        <p:nvPicPr>
          <p:cNvPr id="22" name="Picture 21">
            <a:extLst>
              <a:ext uri="{FF2B5EF4-FFF2-40B4-BE49-F238E27FC236}">
                <a16:creationId xmlns:a16="http://schemas.microsoft.com/office/drawing/2014/main" id="{859BC7EF-D1F7-4F00-999E-284AC51CE3A8}"/>
              </a:ext>
            </a:extLst>
          </p:cNvPr>
          <p:cNvPicPr>
            <a:picLocks noChangeAspect="1"/>
          </p:cNvPicPr>
          <p:nvPr/>
        </p:nvPicPr>
        <p:blipFill>
          <a:blip r:embed="rId9"/>
          <a:stretch>
            <a:fillRect/>
          </a:stretch>
        </p:blipFill>
        <p:spPr>
          <a:xfrm>
            <a:off x="9192345" y="4922338"/>
            <a:ext cx="2232248" cy="1546732"/>
          </a:xfrm>
          <a:prstGeom prst="rect">
            <a:avLst/>
          </a:prstGeom>
        </p:spPr>
      </p:pic>
      <p:pic>
        <p:nvPicPr>
          <p:cNvPr id="24" name="Picture 23">
            <a:extLst>
              <a:ext uri="{FF2B5EF4-FFF2-40B4-BE49-F238E27FC236}">
                <a16:creationId xmlns:a16="http://schemas.microsoft.com/office/drawing/2014/main" id="{A2D82588-9893-496B-A237-B24E767DA6A8}"/>
              </a:ext>
            </a:extLst>
          </p:cNvPr>
          <p:cNvPicPr>
            <a:picLocks noChangeAspect="1"/>
          </p:cNvPicPr>
          <p:nvPr/>
        </p:nvPicPr>
        <p:blipFill>
          <a:blip r:embed="rId10"/>
          <a:stretch>
            <a:fillRect/>
          </a:stretch>
        </p:blipFill>
        <p:spPr>
          <a:xfrm>
            <a:off x="7680176" y="1607870"/>
            <a:ext cx="1291779" cy="841532"/>
          </a:xfrm>
          <a:prstGeom prst="rect">
            <a:avLst/>
          </a:prstGeom>
        </p:spPr>
      </p:pic>
      <p:sp>
        <p:nvSpPr>
          <p:cNvPr id="2" name="TextBox 1">
            <a:extLst>
              <a:ext uri="{FF2B5EF4-FFF2-40B4-BE49-F238E27FC236}">
                <a16:creationId xmlns:a16="http://schemas.microsoft.com/office/drawing/2014/main" id="{60581248-3016-4027-9266-3DE29DF519FE}"/>
              </a:ext>
            </a:extLst>
          </p:cNvPr>
          <p:cNvSpPr txBox="1"/>
          <p:nvPr/>
        </p:nvSpPr>
        <p:spPr>
          <a:xfrm>
            <a:off x="191344" y="727087"/>
            <a:ext cx="8064896" cy="646331"/>
          </a:xfrm>
          <a:prstGeom prst="rect">
            <a:avLst/>
          </a:prstGeom>
          <a:noFill/>
        </p:spPr>
        <p:txBody>
          <a:bodyPr wrap="square" rtlCol="0">
            <a:spAutoFit/>
          </a:bodyPr>
          <a:lstStyle/>
          <a:p>
            <a:pPr algn="just"/>
            <a:r>
              <a:rPr lang="es-PE" dirty="0"/>
              <a:t>Se realización un ajuste manual sobre los mapas resultantes en los cuales se demarcaron los posibles límites de los rangos para 5 clases en 30 cuencas costeras. </a:t>
            </a:r>
            <a:endParaRPr lang="en-US" dirty="0"/>
          </a:p>
        </p:txBody>
      </p:sp>
    </p:spTree>
    <p:extLst>
      <p:ext uri="{BB962C8B-B14F-4D97-AF65-F5344CB8AC3E}">
        <p14:creationId xmlns:p14="http://schemas.microsoft.com/office/powerpoint/2010/main" val="3117872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8" y="44624"/>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5" name="Picture 4">
            <a:extLst>
              <a:ext uri="{FF2B5EF4-FFF2-40B4-BE49-F238E27FC236}">
                <a16:creationId xmlns:a16="http://schemas.microsoft.com/office/drawing/2014/main" id="{0D200727-197D-455E-BAB4-042BC5281868}"/>
              </a:ext>
            </a:extLst>
          </p:cNvPr>
          <p:cNvPicPr>
            <a:picLocks noChangeAspect="1"/>
          </p:cNvPicPr>
          <p:nvPr/>
        </p:nvPicPr>
        <p:blipFill>
          <a:blip r:embed="rId4"/>
          <a:stretch>
            <a:fillRect/>
          </a:stretch>
        </p:blipFill>
        <p:spPr>
          <a:xfrm>
            <a:off x="6081712" y="3405187"/>
            <a:ext cx="28575" cy="47625"/>
          </a:xfrm>
          <a:prstGeom prst="rect">
            <a:avLst/>
          </a:prstGeom>
        </p:spPr>
      </p:pic>
      <p:pic>
        <p:nvPicPr>
          <p:cNvPr id="7" name="Picture 6">
            <a:extLst>
              <a:ext uri="{FF2B5EF4-FFF2-40B4-BE49-F238E27FC236}">
                <a16:creationId xmlns:a16="http://schemas.microsoft.com/office/drawing/2014/main" id="{0BA63495-3809-4518-84F2-ED52E0E28E7E}"/>
              </a:ext>
            </a:extLst>
          </p:cNvPr>
          <p:cNvPicPr>
            <a:picLocks noChangeAspect="1"/>
          </p:cNvPicPr>
          <p:nvPr/>
        </p:nvPicPr>
        <p:blipFill>
          <a:blip r:embed="rId5"/>
          <a:stretch>
            <a:fillRect/>
          </a:stretch>
        </p:blipFill>
        <p:spPr>
          <a:xfrm>
            <a:off x="479376" y="3919694"/>
            <a:ext cx="4085283" cy="2692481"/>
          </a:xfrm>
          <a:prstGeom prst="rect">
            <a:avLst/>
          </a:prstGeom>
        </p:spPr>
      </p:pic>
      <p:pic>
        <p:nvPicPr>
          <p:cNvPr id="11" name="Picture 10">
            <a:extLst>
              <a:ext uri="{FF2B5EF4-FFF2-40B4-BE49-F238E27FC236}">
                <a16:creationId xmlns:a16="http://schemas.microsoft.com/office/drawing/2014/main" id="{F547891E-0CA2-4CE5-BA0D-95410A29029E}"/>
              </a:ext>
            </a:extLst>
          </p:cNvPr>
          <p:cNvPicPr>
            <a:picLocks noChangeAspect="1"/>
          </p:cNvPicPr>
          <p:nvPr/>
        </p:nvPicPr>
        <p:blipFill>
          <a:blip r:embed="rId6"/>
          <a:stretch>
            <a:fillRect/>
          </a:stretch>
        </p:blipFill>
        <p:spPr>
          <a:xfrm>
            <a:off x="1127448" y="692696"/>
            <a:ext cx="3319002" cy="2927408"/>
          </a:xfrm>
          <a:prstGeom prst="rect">
            <a:avLst/>
          </a:prstGeom>
        </p:spPr>
      </p:pic>
      <p:pic>
        <p:nvPicPr>
          <p:cNvPr id="15" name="Picture 14">
            <a:extLst>
              <a:ext uri="{FF2B5EF4-FFF2-40B4-BE49-F238E27FC236}">
                <a16:creationId xmlns:a16="http://schemas.microsoft.com/office/drawing/2014/main" id="{2A6B7FCF-9B32-4509-A12B-5A2AEE15BE87}"/>
              </a:ext>
            </a:extLst>
          </p:cNvPr>
          <p:cNvPicPr>
            <a:picLocks noChangeAspect="1"/>
          </p:cNvPicPr>
          <p:nvPr/>
        </p:nvPicPr>
        <p:blipFill>
          <a:blip r:embed="rId7"/>
          <a:stretch>
            <a:fillRect/>
          </a:stretch>
        </p:blipFill>
        <p:spPr>
          <a:xfrm>
            <a:off x="5620519" y="3791203"/>
            <a:ext cx="5472608" cy="2733730"/>
          </a:xfrm>
          <a:prstGeom prst="rect">
            <a:avLst/>
          </a:prstGeom>
        </p:spPr>
      </p:pic>
      <p:pic>
        <p:nvPicPr>
          <p:cNvPr id="17" name="Picture 16">
            <a:extLst>
              <a:ext uri="{FF2B5EF4-FFF2-40B4-BE49-F238E27FC236}">
                <a16:creationId xmlns:a16="http://schemas.microsoft.com/office/drawing/2014/main" id="{C2C895E9-4B84-4232-9685-B291EF0C24E9}"/>
              </a:ext>
            </a:extLst>
          </p:cNvPr>
          <p:cNvPicPr>
            <a:picLocks noChangeAspect="1"/>
          </p:cNvPicPr>
          <p:nvPr/>
        </p:nvPicPr>
        <p:blipFill>
          <a:blip r:embed="rId8"/>
          <a:stretch>
            <a:fillRect/>
          </a:stretch>
        </p:blipFill>
        <p:spPr>
          <a:xfrm>
            <a:off x="5573898" y="3061878"/>
            <a:ext cx="3715841" cy="651982"/>
          </a:xfrm>
          <a:prstGeom prst="rect">
            <a:avLst/>
          </a:prstGeom>
        </p:spPr>
      </p:pic>
      <p:pic>
        <p:nvPicPr>
          <p:cNvPr id="19" name="Picture 18">
            <a:extLst>
              <a:ext uri="{FF2B5EF4-FFF2-40B4-BE49-F238E27FC236}">
                <a16:creationId xmlns:a16="http://schemas.microsoft.com/office/drawing/2014/main" id="{6E2EA417-135F-4D76-8206-BC238235B7D2}"/>
              </a:ext>
            </a:extLst>
          </p:cNvPr>
          <p:cNvPicPr>
            <a:picLocks noChangeAspect="1"/>
          </p:cNvPicPr>
          <p:nvPr/>
        </p:nvPicPr>
        <p:blipFill>
          <a:blip r:embed="rId9"/>
          <a:stretch>
            <a:fillRect/>
          </a:stretch>
        </p:blipFill>
        <p:spPr>
          <a:xfrm>
            <a:off x="4295800" y="1916832"/>
            <a:ext cx="1435795" cy="935352"/>
          </a:xfrm>
          <a:prstGeom prst="rect">
            <a:avLst/>
          </a:prstGeom>
        </p:spPr>
      </p:pic>
      <p:sp>
        <p:nvSpPr>
          <p:cNvPr id="2" name="TextBox 1">
            <a:extLst>
              <a:ext uri="{FF2B5EF4-FFF2-40B4-BE49-F238E27FC236}">
                <a16:creationId xmlns:a16="http://schemas.microsoft.com/office/drawing/2014/main" id="{6E6FD783-B796-4F66-8629-5A36CEFE1536}"/>
              </a:ext>
            </a:extLst>
          </p:cNvPr>
          <p:cNvSpPr txBox="1"/>
          <p:nvPr/>
        </p:nvSpPr>
        <p:spPr>
          <a:xfrm>
            <a:off x="6168008" y="574937"/>
            <a:ext cx="4824536" cy="2031325"/>
          </a:xfrm>
          <a:prstGeom prst="rect">
            <a:avLst/>
          </a:prstGeom>
          <a:noFill/>
        </p:spPr>
        <p:txBody>
          <a:bodyPr wrap="square" rtlCol="0">
            <a:spAutoFit/>
          </a:bodyPr>
          <a:lstStyle/>
          <a:p>
            <a:pPr algn="just"/>
            <a:r>
              <a:rPr lang="es-PE" dirty="0"/>
              <a:t>Se trabajo </a:t>
            </a:r>
            <a:r>
              <a:rPr lang="es-PE" dirty="0" err="1"/>
              <a:t>paralalemente</a:t>
            </a:r>
            <a:r>
              <a:rPr lang="es-PE" dirty="0"/>
              <a:t> con la curva de acumulación empírica de los valores píxel resultantes, los cuales muestran similitud a una curva hipsométrica, por lo cual se procedió la segunda derivada para hallar los puntos de inflexión de la curva mostrando similitud con la clasificación estadística realizada anteriormente.</a:t>
            </a:r>
            <a:endParaRPr lang="en-US" dirty="0"/>
          </a:p>
        </p:txBody>
      </p:sp>
    </p:spTree>
    <p:extLst>
      <p:ext uri="{BB962C8B-B14F-4D97-AF65-F5344CB8AC3E}">
        <p14:creationId xmlns:p14="http://schemas.microsoft.com/office/powerpoint/2010/main" val="491548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64" y="0"/>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5" name="Picture 4">
            <a:extLst>
              <a:ext uri="{FF2B5EF4-FFF2-40B4-BE49-F238E27FC236}">
                <a16:creationId xmlns:a16="http://schemas.microsoft.com/office/drawing/2014/main" id="{A2499D75-1666-43ED-9EE7-EC7775BA16E0}"/>
              </a:ext>
            </a:extLst>
          </p:cNvPr>
          <p:cNvPicPr>
            <a:picLocks noChangeAspect="1"/>
          </p:cNvPicPr>
          <p:nvPr/>
        </p:nvPicPr>
        <p:blipFill>
          <a:blip r:embed="rId4"/>
          <a:stretch>
            <a:fillRect/>
          </a:stretch>
        </p:blipFill>
        <p:spPr>
          <a:xfrm>
            <a:off x="6384032" y="548680"/>
            <a:ext cx="4840092" cy="5616624"/>
          </a:xfrm>
          <a:prstGeom prst="rect">
            <a:avLst/>
          </a:prstGeom>
        </p:spPr>
      </p:pic>
      <p:sp>
        <p:nvSpPr>
          <p:cNvPr id="2" name="TextBox 1">
            <a:extLst>
              <a:ext uri="{FF2B5EF4-FFF2-40B4-BE49-F238E27FC236}">
                <a16:creationId xmlns:a16="http://schemas.microsoft.com/office/drawing/2014/main" id="{60ED053D-7776-403E-9722-3AF2FC89E95E}"/>
              </a:ext>
            </a:extLst>
          </p:cNvPr>
          <p:cNvSpPr txBox="1"/>
          <p:nvPr/>
        </p:nvSpPr>
        <p:spPr>
          <a:xfrm>
            <a:off x="1163452" y="2227089"/>
            <a:ext cx="4464496" cy="923330"/>
          </a:xfrm>
          <a:prstGeom prst="rect">
            <a:avLst/>
          </a:prstGeom>
          <a:noFill/>
        </p:spPr>
        <p:txBody>
          <a:bodyPr wrap="square" rtlCol="0">
            <a:spAutoFit/>
          </a:bodyPr>
          <a:lstStyle/>
          <a:p>
            <a:r>
              <a:rPr lang="es-PE" dirty="0"/>
              <a:t>Se visualiza el mapa de la Cuenca Chancay sobre el cual se muestra la curva de distribución de valores de píxeles.</a:t>
            </a:r>
            <a:endParaRPr lang="en-US" dirty="0"/>
          </a:p>
        </p:txBody>
      </p:sp>
      <p:sp>
        <p:nvSpPr>
          <p:cNvPr id="3" name="TextBox 2">
            <a:extLst>
              <a:ext uri="{FF2B5EF4-FFF2-40B4-BE49-F238E27FC236}">
                <a16:creationId xmlns:a16="http://schemas.microsoft.com/office/drawing/2014/main" id="{D400FE71-5A1D-4A49-A1C6-BF4F8677D722}"/>
              </a:ext>
            </a:extLst>
          </p:cNvPr>
          <p:cNvSpPr txBox="1"/>
          <p:nvPr/>
        </p:nvSpPr>
        <p:spPr>
          <a:xfrm>
            <a:off x="1292123" y="4653136"/>
            <a:ext cx="3816424" cy="923330"/>
          </a:xfrm>
          <a:prstGeom prst="rect">
            <a:avLst/>
          </a:prstGeom>
          <a:noFill/>
        </p:spPr>
        <p:txBody>
          <a:bodyPr wrap="square" rtlCol="0">
            <a:spAutoFit/>
          </a:bodyPr>
          <a:lstStyle/>
          <a:p>
            <a:r>
              <a:rPr lang="es-PE" b="1" dirty="0"/>
              <a:t>Nota: </a:t>
            </a:r>
            <a:r>
              <a:rPr lang="es-PE" dirty="0"/>
              <a:t>Son aproximadamente 15 millones de píxeles en el área de la Cuenca Chancay (píxel 30m*30m)</a:t>
            </a:r>
            <a:endParaRPr lang="en-US" dirty="0"/>
          </a:p>
        </p:txBody>
      </p:sp>
    </p:spTree>
    <p:extLst>
      <p:ext uri="{BB962C8B-B14F-4D97-AF65-F5344CB8AC3E}">
        <p14:creationId xmlns:p14="http://schemas.microsoft.com/office/powerpoint/2010/main" val="2586753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5" name="CuadroTexto 3">
            <a:extLst>
              <a:ext uri="{FF2B5EF4-FFF2-40B4-BE49-F238E27FC236}">
                <a16:creationId xmlns:a16="http://schemas.microsoft.com/office/drawing/2014/main" id="{E29ED2BF-339F-493E-8398-6CEC1DC1D0DB}"/>
              </a:ext>
            </a:extLst>
          </p:cNvPr>
          <p:cNvSpPr txBox="1"/>
          <p:nvPr/>
        </p:nvSpPr>
        <p:spPr>
          <a:xfrm>
            <a:off x="911424" y="1340768"/>
            <a:ext cx="10579769" cy="4247317"/>
          </a:xfrm>
          <a:prstGeom prst="rect">
            <a:avLst/>
          </a:prstGeom>
          <a:noFill/>
        </p:spPr>
        <p:txBody>
          <a:bodyPr wrap="square" rtlCol="0">
            <a:spAutoFit/>
          </a:bodyPr>
          <a:lstStyle/>
          <a:p>
            <a:pPr marL="285750" indent="-285750">
              <a:buFont typeface="Arial" panose="020B0604020202020204" pitchFamily="34" charset="0"/>
              <a:buChar char="•"/>
            </a:pPr>
            <a:r>
              <a:rPr lang="es-PE" b="1" dirty="0"/>
              <a:t>OBJETIVO: </a:t>
            </a:r>
            <a:r>
              <a:rPr lang="es-PE" dirty="0"/>
              <a:t>DESARROLLAR MAPA DE SUSCEPTIBILIDAD A NIVEL NACIONAL CON MÉTODOS CUANTITATIVOS A TRAVÉS DEL USO DE INTELIGENCIA ARTIFICIAL – MACHINE LEARNING (ARTIFICIAL NEURAL NETWORK).</a:t>
            </a:r>
          </a:p>
          <a:p>
            <a:endParaRPr lang="es-PE" dirty="0"/>
          </a:p>
          <a:p>
            <a:pPr marL="285750" indent="-285750">
              <a:buFont typeface="Arial" panose="020B0604020202020204" pitchFamily="34" charset="0"/>
              <a:buChar char="•"/>
            </a:pPr>
            <a:r>
              <a:rPr lang="es-PE" b="1" dirty="0"/>
              <a:t>PROBLEMÁTICA:</a:t>
            </a:r>
          </a:p>
          <a:p>
            <a:endParaRPr lang="es-PE" b="1" dirty="0"/>
          </a:p>
          <a:p>
            <a:pPr marL="285750" indent="-285750">
              <a:buFont typeface="Arial" panose="020B0604020202020204" pitchFamily="34" charset="0"/>
              <a:buChar char="•"/>
            </a:pPr>
            <a:r>
              <a:rPr lang="es-PE" dirty="0"/>
              <a:t>EL MAPA DE SUSCEPTIBILIDAD ACTUAL ESTA BASADO EN UN MÉTODO CUALITATIVO (HEURÍSTICO), METODOLOGIAS DEJADAS DE USAR A FINES DE LOS AÑOS 90; EXISTEN EN LA ACTUALIDADA METODOLOGÍAS CUANTITATIVAS QUE PRESENTAN UNA EVOLUCIÓN  EN LA TOMA DE DATO Y CLASIFICACIONES ACTUALES.</a:t>
            </a:r>
          </a:p>
          <a:p>
            <a:pPr marL="285750" indent="-285750">
              <a:buFont typeface="Arial" panose="020B0604020202020204" pitchFamily="34" charset="0"/>
              <a:buChar char="•"/>
            </a:pPr>
            <a:r>
              <a:rPr lang="es-PE" dirty="0"/>
              <a:t>EN LA ACTUALIDAD SE INTENTA LOGRAR EL MAPA DE SUSCEPTIBILIDADA DE PELIGROS GEOLÓGICOS A NIVEL NACIONAL DE FORMA MANUAL CON VISITAS EN CAMPO Y DELIMITACIÓN VISUAL EN IMÁGENES SATELITALES (PRESENTA ALTO COSTO Y TIEMPO DE DESARROLLO EXTENSO).</a:t>
            </a:r>
          </a:p>
          <a:p>
            <a:pPr marL="285750" indent="-285750">
              <a:buFont typeface="Arial" panose="020B0604020202020204" pitchFamily="34" charset="0"/>
              <a:buChar char="•"/>
            </a:pPr>
            <a:r>
              <a:rPr lang="es-PE" dirty="0"/>
              <a:t>EL INVENTARIO DE PUNTOS DE PELIGROS GEOLÓGICOS CUENTA CON LA  POSICIÓN EN LAS ZONAS DE AFECTACIÓN URBANA EN SU MAYORÍA, CUANDO SE DEBERÍA UBICAR </a:t>
            </a:r>
            <a:r>
              <a:rPr lang="es-PE" dirty="0">
                <a:solidFill>
                  <a:srgbClr val="FF0000"/>
                </a:solidFill>
              </a:rPr>
              <a:t>LA ZONA PRINCIPAL.</a:t>
            </a:r>
          </a:p>
          <a:p>
            <a:endParaRPr lang="es-PE" dirty="0"/>
          </a:p>
          <a:p>
            <a:pPr marL="285750" indent="-285750">
              <a:buFont typeface="Arial" panose="020B0604020202020204" pitchFamily="34" charset="0"/>
              <a:buChar char="•"/>
            </a:pPr>
            <a:r>
              <a:rPr lang="es-PE" dirty="0"/>
              <a:t> </a:t>
            </a:r>
            <a:r>
              <a:rPr lang="es-PE" b="1" dirty="0"/>
              <a:t>AVANCE: </a:t>
            </a:r>
            <a:r>
              <a:rPr lang="es-PE" dirty="0">
                <a:solidFill>
                  <a:srgbClr val="FF0000"/>
                </a:solidFill>
              </a:rPr>
              <a:t>2007</a:t>
            </a:r>
          </a:p>
        </p:txBody>
      </p:sp>
    </p:spTree>
    <p:extLst>
      <p:ext uri="{BB962C8B-B14F-4D97-AF65-F5344CB8AC3E}">
        <p14:creationId xmlns:p14="http://schemas.microsoft.com/office/powerpoint/2010/main" val="2511480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64" y="0"/>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7" name="TextBox 6">
            <a:extLst>
              <a:ext uri="{FF2B5EF4-FFF2-40B4-BE49-F238E27FC236}">
                <a16:creationId xmlns:a16="http://schemas.microsoft.com/office/drawing/2014/main" id="{4E07CB8F-6AF3-40B3-BAF4-607CE8923A43}"/>
              </a:ext>
            </a:extLst>
          </p:cNvPr>
          <p:cNvSpPr txBox="1"/>
          <p:nvPr/>
        </p:nvSpPr>
        <p:spPr>
          <a:xfrm>
            <a:off x="2855640" y="251356"/>
            <a:ext cx="6359831" cy="369332"/>
          </a:xfrm>
          <a:prstGeom prst="rect">
            <a:avLst/>
          </a:prstGeom>
          <a:noFill/>
        </p:spPr>
        <p:txBody>
          <a:bodyPr wrap="square">
            <a:spAutoFit/>
          </a:bodyPr>
          <a:lstStyle/>
          <a:p>
            <a:pPr algn="ctr"/>
            <a:r>
              <a:rPr lang="es-PE" b="1" dirty="0"/>
              <a:t>3.5 </a:t>
            </a:r>
            <a:r>
              <a:rPr lang="es-PE" sz="1800" b="1" dirty="0"/>
              <a:t>COMPARACIÓN HEURÍSTICO VS ANN</a:t>
            </a:r>
          </a:p>
        </p:txBody>
      </p:sp>
      <p:pic>
        <p:nvPicPr>
          <p:cNvPr id="3" name="Picture 2">
            <a:extLst>
              <a:ext uri="{FF2B5EF4-FFF2-40B4-BE49-F238E27FC236}">
                <a16:creationId xmlns:a16="http://schemas.microsoft.com/office/drawing/2014/main" id="{6BD53F56-ED6C-4D3C-9C96-5F212BCA9E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408" y="988247"/>
            <a:ext cx="7260028" cy="4881505"/>
          </a:xfrm>
          <a:prstGeom prst="rect">
            <a:avLst/>
          </a:prstGeom>
        </p:spPr>
      </p:pic>
      <p:sp>
        <p:nvSpPr>
          <p:cNvPr id="4" name="TextBox 3">
            <a:extLst>
              <a:ext uri="{FF2B5EF4-FFF2-40B4-BE49-F238E27FC236}">
                <a16:creationId xmlns:a16="http://schemas.microsoft.com/office/drawing/2014/main" id="{218C5552-0CE0-4BBD-8C52-86B7EB67E81B}"/>
              </a:ext>
            </a:extLst>
          </p:cNvPr>
          <p:cNvSpPr txBox="1"/>
          <p:nvPr/>
        </p:nvSpPr>
        <p:spPr>
          <a:xfrm>
            <a:off x="8261146" y="2852936"/>
            <a:ext cx="3456384" cy="646331"/>
          </a:xfrm>
          <a:prstGeom prst="rect">
            <a:avLst/>
          </a:prstGeom>
          <a:noFill/>
        </p:spPr>
        <p:txBody>
          <a:bodyPr wrap="square" rtlCol="0">
            <a:spAutoFit/>
          </a:bodyPr>
          <a:lstStyle/>
          <a:p>
            <a:pPr algn="ctr"/>
            <a:r>
              <a:rPr lang="es-PE" dirty="0"/>
              <a:t>Cartografiado manual de movimientos en masa recientes.</a:t>
            </a:r>
            <a:endParaRPr lang="en-US" dirty="0"/>
          </a:p>
        </p:txBody>
      </p:sp>
    </p:spTree>
    <p:extLst>
      <p:ext uri="{BB962C8B-B14F-4D97-AF65-F5344CB8AC3E}">
        <p14:creationId xmlns:p14="http://schemas.microsoft.com/office/powerpoint/2010/main" val="1571448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64" y="0"/>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7" name="TextBox 6">
            <a:extLst>
              <a:ext uri="{FF2B5EF4-FFF2-40B4-BE49-F238E27FC236}">
                <a16:creationId xmlns:a16="http://schemas.microsoft.com/office/drawing/2014/main" id="{4E07CB8F-6AF3-40B3-BAF4-607CE8923A43}"/>
              </a:ext>
            </a:extLst>
          </p:cNvPr>
          <p:cNvSpPr txBox="1"/>
          <p:nvPr/>
        </p:nvSpPr>
        <p:spPr>
          <a:xfrm>
            <a:off x="2855640" y="251356"/>
            <a:ext cx="6359831" cy="369332"/>
          </a:xfrm>
          <a:prstGeom prst="rect">
            <a:avLst/>
          </a:prstGeom>
          <a:noFill/>
        </p:spPr>
        <p:txBody>
          <a:bodyPr wrap="square">
            <a:spAutoFit/>
          </a:bodyPr>
          <a:lstStyle/>
          <a:p>
            <a:pPr algn="ctr"/>
            <a:r>
              <a:rPr lang="es-PE" b="1" dirty="0"/>
              <a:t>3.5 </a:t>
            </a:r>
            <a:r>
              <a:rPr lang="es-PE" sz="1800" b="1" dirty="0"/>
              <a:t>COMPARACIÓN HEURÍSTICO VS ANN</a:t>
            </a:r>
          </a:p>
        </p:txBody>
      </p:sp>
      <p:pic>
        <p:nvPicPr>
          <p:cNvPr id="3" name="Picture 2">
            <a:extLst>
              <a:ext uri="{FF2B5EF4-FFF2-40B4-BE49-F238E27FC236}">
                <a16:creationId xmlns:a16="http://schemas.microsoft.com/office/drawing/2014/main" id="{A17919E5-DD28-4C2B-B207-98CCAC2A88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3592" y="908720"/>
            <a:ext cx="7560840" cy="5272811"/>
          </a:xfrm>
          <a:prstGeom prst="rect">
            <a:avLst/>
          </a:prstGeom>
        </p:spPr>
      </p:pic>
    </p:spTree>
    <p:extLst>
      <p:ext uri="{BB962C8B-B14F-4D97-AF65-F5344CB8AC3E}">
        <p14:creationId xmlns:p14="http://schemas.microsoft.com/office/powerpoint/2010/main" val="108663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47" y="0"/>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7" name="TextBox 6">
            <a:extLst>
              <a:ext uri="{FF2B5EF4-FFF2-40B4-BE49-F238E27FC236}">
                <a16:creationId xmlns:a16="http://schemas.microsoft.com/office/drawing/2014/main" id="{4E07CB8F-6AF3-40B3-BAF4-607CE8923A43}"/>
              </a:ext>
            </a:extLst>
          </p:cNvPr>
          <p:cNvSpPr txBox="1"/>
          <p:nvPr/>
        </p:nvSpPr>
        <p:spPr>
          <a:xfrm>
            <a:off x="2855640" y="251356"/>
            <a:ext cx="6359831" cy="369332"/>
          </a:xfrm>
          <a:prstGeom prst="rect">
            <a:avLst/>
          </a:prstGeom>
          <a:noFill/>
        </p:spPr>
        <p:txBody>
          <a:bodyPr wrap="square">
            <a:spAutoFit/>
          </a:bodyPr>
          <a:lstStyle/>
          <a:p>
            <a:pPr algn="ctr"/>
            <a:r>
              <a:rPr lang="es-PE" b="1" dirty="0"/>
              <a:t>3.5 </a:t>
            </a:r>
            <a:r>
              <a:rPr lang="es-PE" sz="1800" b="1" dirty="0"/>
              <a:t>COMPARACIÓN HEURÍSTICO VS ANN</a:t>
            </a:r>
          </a:p>
        </p:txBody>
      </p:sp>
      <p:pic>
        <p:nvPicPr>
          <p:cNvPr id="3" name="Picture 2">
            <a:extLst>
              <a:ext uri="{FF2B5EF4-FFF2-40B4-BE49-F238E27FC236}">
                <a16:creationId xmlns:a16="http://schemas.microsoft.com/office/drawing/2014/main" id="{6F20BE9A-A97B-44DD-B404-15504C769E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54" y="980729"/>
            <a:ext cx="8020622" cy="5250910"/>
          </a:xfrm>
          <a:prstGeom prst="rect">
            <a:avLst/>
          </a:prstGeom>
        </p:spPr>
      </p:pic>
      <p:graphicFrame>
        <p:nvGraphicFramePr>
          <p:cNvPr id="4" name="Table 3">
            <a:extLst>
              <a:ext uri="{FF2B5EF4-FFF2-40B4-BE49-F238E27FC236}">
                <a16:creationId xmlns:a16="http://schemas.microsoft.com/office/drawing/2014/main" id="{E9FFA472-8B44-4D89-B228-32FEACC2173F}"/>
              </a:ext>
            </a:extLst>
          </p:cNvPr>
          <p:cNvGraphicFramePr>
            <a:graphicFrameLocks noGrp="1"/>
          </p:cNvGraphicFramePr>
          <p:nvPr>
            <p:extLst>
              <p:ext uri="{D42A27DB-BD31-4B8C-83A1-F6EECF244321}">
                <p14:modId xmlns:p14="http://schemas.microsoft.com/office/powerpoint/2010/main" val="888815073"/>
              </p:ext>
            </p:extLst>
          </p:nvPr>
        </p:nvGraphicFramePr>
        <p:xfrm>
          <a:off x="8184232" y="1484784"/>
          <a:ext cx="3835400" cy="143256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888404184"/>
                    </a:ext>
                  </a:extLst>
                </a:gridCol>
                <a:gridCol w="609600">
                  <a:extLst>
                    <a:ext uri="{9D8B030D-6E8A-4147-A177-3AD203B41FA5}">
                      <a16:colId xmlns:a16="http://schemas.microsoft.com/office/drawing/2014/main" val="1909957863"/>
                    </a:ext>
                  </a:extLst>
                </a:gridCol>
                <a:gridCol w="927100">
                  <a:extLst>
                    <a:ext uri="{9D8B030D-6E8A-4147-A177-3AD203B41FA5}">
                      <a16:colId xmlns:a16="http://schemas.microsoft.com/office/drawing/2014/main" val="1959839301"/>
                    </a:ext>
                  </a:extLst>
                </a:gridCol>
                <a:gridCol w="622300">
                  <a:extLst>
                    <a:ext uri="{9D8B030D-6E8A-4147-A177-3AD203B41FA5}">
                      <a16:colId xmlns:a16="http://schemas.microsoft.com/office/drawing/2014/main" val="3309211714"/>
                    </a:ext>
                  </a:extLst>
                </a:gridCol>
                <a:gridCol w="1066800">
                  <a:extLst>
                    <a:ext uri="{9D8B030D-6E8A-4147-A177-3AD203B41FA5}">
                      <a16:colId xmlns:a16="http://schemas.microsoft.com/office/drawing/2014/main" val="915248758"/>
                    </a:ext>
                  </a:extLst>
                </a:gridCol>
              </a:tblGrid>
              <a:tr h="182880">
                <a:tc>
                  <a:txBody>
                    <a:bodyPr/>
                    <a:lstStyle/>
                    <a:p>
                      <a:pPr algn="ctr" fontAlgn="b"/>
                      <a:r>
                        <a:rPr lang="en-US" sz="1100" b="1" u="none" strike="noStrike" dirty="0" err="1">
                          <a:effectLst/>
                        </a:rPr>
                        <a:t>Clase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dirty="0">
                          <a:effectLst/>
                        </a:rPr>
                        <a:t>Rango</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dirty="0">
                          <a:effectLst/>
                        </a:rPr>
                        <a:t>Area </a:t>
                      </a:r>
                      <a:r>
                        <a:rPr lang="en-US" sz="1100" b="1" u="none" strike="noStrike" dirty="0" err="1">
                          <a:effectLst/>
                        </a:rPr>
                        <a:t>Heuristica</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dirty="0">
                          <a:effectLst/>
                        </a:rPr>
                        <a:t>Area ANN</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dirty="0">
                          <a:effectLst/>
                        </a:rPr>
                        <a:t>Area </a:t>
                      </a:r>
                      <a:r>
                        <a:rPr lang="en-US" sz="1100" b="1" u="none" strike="noStrike" dirty="0" err="1">
                          <a:effectLst/>
                        </a:rPr>
                        <a:t>Intersectada</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5491921"/>
                  </a:ext>
                </a:extLst>
              </a:tr>
              <a:tr h="182880">
                <a:tc>
                  <a:txBody>
                    <a:bodyPr/>
                    <a:lstStyle/>
                    <a:p>
                      <a:pPr algn="ctr" fontAlgn="b"/>
                      <a:r>
                        <a:rPr lang="en-US" sz="1100" u="none" strike="noStrike">
                          <a:effectLst/>
                        </a:rPr>
                        <a:t>Muy Alto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Muy Alto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1323.74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588.47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341.15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22245712"/>
                  </a:ext>
                </a:extLst>
              </a:tr>
              <a:tr h="57978">
                <a:tc>
                  <a:txBody>
                    <a:bodyPr/>
                    <a:lstStyle/>
                    <a:p>
                      <a:pPr algn="ctr" fontAlgn="b"/>
                      <a:r>
                        <a:rPr lang="en-US" sz="1100" u="none" strike="noStrike">
                          <a:effectLst/>
                        </a:rPr>
                        <a:t>Alto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Alto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712.09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765.65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156.57</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7854434"/>
                  </a:ext>
                </a:extLst>
              </a:tr>
              <a:tr h="182880">
                <a:tc>
                  <a:txBody>
                    <a:bodyPr/>
                    <a:lstStyle/>
                    <a:p>
                      <a:pPr algn="ctr" fontAlgn="b"/>
                      <a:r>
                        <a:rPr lang="en-US" sz="1100" u="none" strike="noStrike">
                          <a:effectLst/>
                        </a:rPr>
                        <a:t>Medio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Medio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987.19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354.04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74.87</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3270052"/>
                  </a:ext>
                </a:extLst>
              </a:tr>
              <a:tr h="182880">
                <a:tc>
                  <a:txBody>
                    <a:bodyPr/>
                    <a:lstStyle/>
                    <a:p>
                      <a:pPr algn="ctr" fontAlgn="b"/>
                      <a:r>
                        <a:rPr lang="en-US" sz="1100" u="none" strike="noStrike">
                          <a:effectLst/>
                        </a:rPr>
                        <a:t>Bajo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Bajo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449.32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429.96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17.23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41001067"/>
                  </a:ext>
                </a:extLst>
              </a:tr>
              <a:tr h="182880">
                <a:tc>
                  <a:txBody>
                    <a:bodyPr/>
                    <a:lstStyle/>
                    <a:p>
                      <a:pPr algn="ctr" fontAlgn="b"/>
                      <a:r>
                        <a:rPr lang="en-US" sz="1100" u="none" strike="noStrike">
                          <a:effectLst/>
                        </a:rPr>
                        <a:t>Muy Bajo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Muy Bajo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15.22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1349.47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11.99</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82519952"/>
                  </a:ext>
                </a:extLst>
              </a:tr>
              <a:tr h="182880">
                <a:tc>
                  <a:txBody>
                    <a:bodyPr/>
                    <a:lstStyle/>
                    <a:p>
                      <a:pPr algn="ctr"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dirty="0">
                          <a:effectLst/>
                        </a:rPr>
                        <a:t>Area Total</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dirty="0">
                          <a:effectLst/>
                        </a:rPr>
                        <a:t>3487.56</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dirty="0">
                          <a:effectLst/>
                        </a:rPr>
                        <a:t>3487.59</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dirty="0">
                          <a:effectLst/>
                        </a:rPr>
                        <a:t>601.8108</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72631674"/>
                  </a:ext>
                </a:extLst>
              </a:tr>
            </a:tbl>
          </a:graphicData>
        </a:graphic>
      </p:graphicFrame>
      <p:pic>
        <p:nvPicPr>
          <p:cNvPr id="5" name="Picture 4">
            <a:extLst>
              <a:ext uri="{FF2B5EF4-FFF2-40B4-BE49-F238E27FC236}">
                <a16:creationId xmlns:a16="http://schemas.microsoft.com/office/drawing/2014/main" id="{BA95E4AD-0E75-4DC3-B6BC-30357AB1C6B7}"/>
              </a:ext>
            </a:extLst>
          </p:cNvPr>
          <p:cNvPicPr>
            <a:picLocks noChangeAspect="1"/>
          </p:cNvPicPr>
          <p:nvPr/>
        </p:nvPicPr>
        <p:blipFill>
          <a:blip r:embed="rId5"/>
          <a:stretch>
            <a:fillRect/>
          </a:stretch>
        </p:blipFill>
        <p:spPr>
          <a:xfrm>
            <a:off x="11088" y="980729"/>
            <a:ext cx="2731245" cy="2243522"/>
          </a:xfrm>
          <a:prstGeom prst="rect">
            <a:avLst/>
          </a:prstGeom>
        </p:spPr>
      </p:pic>
      <p:pic>
        <p:nvPicPr>
          <p:cNvPr id="6" name="Picture 5">
            <a:extLst>
              <a:ext uri="{FF2B5EF4-FFF2-40B4-BE49-F238E27FC236}">
                <a16:creationId xmlns:a16="http://schemas.microsoft.com/office/drawing/2014/main" id="{DACD088C-8C05-4EF0-AC1B-1E86938FDF85}"/>
              </a:ext>
            </a:extLst>
          </p:cNvPr>
          <p:cNvPicPr>
            <a:picLocks noChangeAspect="1"/>
          </p:cNvPicPr>
          <p:nvPr/>
        </p:nvPicPr>
        <p:blipFill>
          <a:blip r:embed="rId6"/>
          <a:stretch>
            <a:fillRect/>
          </a:stretch>
        </p:blipFill>
        <p:spPr>
          <a:xfrm>
            <a:off x="8817392" y="3569307"/>
            <a:ext cx="2627604" cy="2267909"/>
          </a:xfrm>
          <a:prstGeom prst="rect">
            <a:avLst/>
          </a:prstGeom>
        </p:spPr>
      </p:pic>
      <p:sp>
        <p:nvSpPr>
          <p:cNvPr id="9" name="TextBox 8">
            <a:extLst>
              <a:ext uri="{FF2B5EF4-FFF2-40B4-BE49-F238E27FC236}">
                <a16:creationId xmlns:a16="http://schemas.microsoft.com/office/drawing/2014/main" id="{CEAB1D47-84FF-43FD-9DB2-4126B1EB6C5F}"/>
              </a:ext>
            </a:extLst>
          </p:cNvPr>
          <p:cNvSpPr txBox="1"/>
          <p:nvPr/>
        </p:nvSpPr>
        <p:spPr>
          <a:xfrm>
            <a:off x="11064552" y="2996952"/>
            <a:ext cx="1008112" cy="646331"/>
          </a:xfrm>
          <a:prstGeom prst="rect">
            <a:avLst/>
          </a:prstGeom>
          <a:noFill/>
        </p:spPr>
        <p:txBody>
          <a:bodyPr wrap="square" rtlCol="0">
            <a:spAutoFit/>
          </a:bodyPr>
          <a:lstStyle/>
          <a:p>
            <a:r>
              <a:rPr lang="es-PE" b="1" i="1" dirty="0"/>
              <a:t>17% del total</a:t>
            </a:r>
            <a:endParaRPr lang="en-US" b="1" i="1" dirty="0"/>
          </a:p>
        </p:txBody>
      </p:sp>
    </p:spTree>
    <p:extLst>
      <p:ext uri="{BB962C8B-B14F-4D97-AF65-F5344CB8AC3E}">
        <p14:creationId xmlns:p14="http://schemas.microsoft.com/office/powerpoint/2010/main" val="4087819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64" y="0"/>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7" name="TextBox 6">
            <a:extLst>
              <a:ext uri="{FF2B5EF4-FFF2-40B4-BE49-F238E27FC236}">
                <a16:creationId xmlns:a16="http://schemas.microsoft.com/office/drawing/2014/main" id="{4E07CB8F-6AF3-40B3-BAF4-607CE8923A43}"/>
              </a:ext>
            </a:extLst>
          </p:cNvPr>
          <p:cNvSpPr txBox="1"/>
          <p:nvPr/>
        </p:nvSpPr>
        <p:spPr>
          <a:xfrm>
            <a:off x="2855640" y="251356"/>
            <a:ext cx="6359831" cy="646331"/>
          </a:xfrm>
          <a:prstGeom prst="rect">
            <a:avLst/>
          </a:prstGeom>
          <a:noFill/>
        </p:spPr>
        <p:txBody>
          <a:bodyPr wrap="square">
            <a:spAutoFit/>
          </a:bodyPr>
          <a:lstStyle/>
          <a:p>
            <a:pPr algn="ctr"/>
            <a:r>
              <a:rPr lang="es-PE" b="1" dirty="0"/>
              <a:t>3.5 </a:t>
            </a:r>
            <a:r>
              <a:rPr lang="es-PE" sz="1800" b="1" dirty="0"/>
              <a:t>COMPARACIÓN HEURÍSTICO VS ANN – MAPA DE SUSCEPTIBILIDADA A MOVIMIENTOS EN MASA (SMM)</a:t>
            </a:r>
          </a:p>
        </p:txBody>
      </p:sp>
      <p:pic>
        <p:nvPicPr>
          <p:cNvPr id="4" name="Picture 3">
            <a:extLst>
              <a:ext uri="{FF2B5EF4-FFF2-40B4-BE49-F238E27FC236}">
                <a16:creationId xmlns:a16="http://schemas.microsoft.com/office/drawing/2014/main" id="{A754BE79-6BEE-4086-80F6-575ABEFCFF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93" y="1357681"/>
            <a:ext cx="5913347" cy="3904453"/>
          </a:xfrm>
          <a:prstGeom prst="rect">
            <a:avLst/>
          </a:prstGeom>
        </p:spPr>
      </p:pic>
      <p:pic>
        <p:nvPicPr>
          <p:cNvPr id="6" name="Picture 5">
            <a:extLst>
              <a:ext uri="{FF2B5EF4-FFF2-40B4-BE49-F238E27FC236}">
                <a16:creationId xmlns:a16="http://schemas.microsoft.com/office/drawing/2014/main" id="{A759C108-C567-4F75-A687-5FAE709A1C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8983" y="1341469"/>
            <a:ext cx="5850292" cy="3936876"/>
          </a:xfrm>
          <a:prstGeom prst="rect">
            <a:avLst/>
          </a:prstGeom>
        </p:spPr>
      </p:pic>
      <p:sp>
        <p:nvSpPr>
          <p:cNvPr id="10" name="Rectangle 9">
            <a:extLst>
              <a:ext uri="{FF2B5EF4-FFF2-40B4-BE49-F238E27FC236}">
                <a16:creationId xmlns:a16="http://schemas.microsoft.com/office/drawing/2014/main" id="{4AE50E76-EB23-430C-8383-2BF57BFB38BF}"/>
              </a:ext>
            </a:extLst>
          </p:cNvPr>
          <p:cNvSpPr/>
          <p:nvPr/>
        </p:nvSpPr>
        <p:spPr>
          <a:xfrm>
            <a:off x="1059208" y="5391389"/>
            <a:ext cx="3836948" cy="1015663"/>
          </a:xfrm>
          <a:prstGeom prst="rect">
            <a:avLst/>
          </a:prstGeom>
          <a:noFill/>
        </p:spPr>
        <p:txBody>
          <a:bodyPr wrap="none" lIns="91440" tIns="45720" rIns="91440" bIns="45720">
            <a:spAutoFit/>
          </a:bodyPr>
          <a:lstStyle/>
          <a:p>
            <a:pPr algn="ctr"/>
            <a:r>
              <a:rPr lang="es-PE" sz="2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Superposi</a:t>
            </a:r>
            <a:r>
              <a:rPr lang="es-PE"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ción de SMM Heurístico </a:t>
            </a:r>
          </a:p>
          <a:p>
            <a:pPr algn="ctr"/>
            <a:r>
              <a:rPr lang="es-PE"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y Cartografiado Manual </a:t>
            </a:r>
          </a:p>
          <a:p>
            <a:pPr algn="ctr"/>
            <a:r>
              <a:rPr lang="es-PE"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 Peligros Geológicos </a:t>
            </a:r>
            <a:endParaRPr lang="en-US" sz="2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5" name="Rectangle 14">
            <a:extLst>
              <a:ext uri="{FF2B5EF4-FFF2-40B4-BE49-F238E27FC236}">
                <a16:creationId xmlns:a16="http://schemas.microsoft.com/office/drawing/2014/main" id="{97B08614-F4F6-462F-BB2A-952A2E54C3D7}"/>
              </a:ext>
            </a:extLst>
          </p:cNvPr>
          <p:cNvSpPr/>
          <p:nvPr/>
        </p:nvSpPr>
        <p:spPr>
          <a:xfrm>
            <a:off x="7378525" y="5391389"/>
            <a:ext cx="3251211" cy="1015663"/>
          </a:xfrm>
          <a:prstGeom prst="rect">
            <a:avLst/>
          </a:prstGeom>
          <a:noFill/>
        </p:spPr>
        <p:txBody>
          <a:bodyPr wrap="none" lIns="91440" tIns="45720" rIns="91440" bIns="45720">
            <a:spAutoFit/>
          </a:bodyPr>
          <a:lstStyle/>
          <a:p>
            <a:pPr algn="ctr"/>
            <a:r>
              <a:rPr lang="es-PE" sz="2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Superposi</a:t>
            </a:r>
            <a:r>
              <a:rPr lang="es-PE"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ción de SMM ANN </a:t>
            </a:r>
          </a:p>
          <a:p>
            <a:pPr algn="ctr"/>
            <a:r>
              <a:rPr lang="es-PE"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y Cartografiado Manual </a:t>
            </a:r>
          </a:p>
          <a:p>
            <a:pPr algn="ctr"/>
            <a:r>
              <a:rPr lang="es-PE"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 Peligros Geológicos </a:t>
            </a:r>
            <a:endParaRPr lang="en-US" sz="2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878961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3">
            <a:extLst>
              <a:ext uri="{FF2B5EF4-FFF2-40B4-BE49-F238E27FC236}">
                <a16:creationId xmlns:a16="http://schemas.microsoft.com/office/drawing/2014/main" id="{51CC9C17-12A0-41F2-9E8D-CDAFE0F863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26"/>
            <a:ext cx="12192000" cy="6818534"/>
          </a:xfrm>
          <a:prstGeom prst="rect">
            <a:avLst/>
          </a:prstGeom>
        </p:spPr>
      </p:pic>
      <p:pic>
        <p:nvPicPr>
          <p:cNvPr id="1026" name="Picture 2" descr="Perú cuenta con su primer centro de investigación de riesgo geológico">
            <a:extLst>
              <a:ext uri="{FF2B5EF4-FFF2-40B4-BE49-F238E27FC236}">
                <a16:creationId xmlns:a16="http://schemas.microsoft.com/office/drawing/2014/main" id="{E3A7B5D4-D7E5-4C51-B76F-79B81C50A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196752"/>
            <a:ext cx="7867972" cy="523841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11">
            <a:extLst>
              <a:ext uri="{FF2B5EF4-FFF2-40B4-BE49-F238E27FC236}">
                <a16:creationId xmlns:a16="http://schemas.microsoft.com/office/drawing/2014/main" id="{BC557179-BBCB-49EE-BAC1-B80B3E7A25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912" y="264431"/>
            <a:ext cx="1767035" cy="374863"/>
          </a:xfrm>
          <a:prstGeom prst="rect">
            <a:avLst/>
          </a:prstGeom>
        </p:spPr>
      </p:pic>
      <p:sp>
        <p:nvSpPr>
          <p:cNvPr id="2" name="TextBox 1">
            <a:extLst>
              <a:ext uri="{FF2B5EF4-FFF2-40B4-BE49-F238E27FC236}">
                <a16:creationId xmlns:a16="http://schemas.microsoft.com/office/drawing/2014/main" id="{A312FD32-684E-4D43-8D3F-5AD8AE2ACDF8}"/>
              </a:ext>
            </a:extLst>
          </p:cNvPr>
          <p:cNvSpPr txBox="1"/>
          <p:nvPr/>
        </p:nvSpPr>
        <p:spPr>
          <a:xfrm>
            <a:off x="2495600" y="188640"/>
            <a:ext cx="7776864" cy="646331"/>
          </a:xfrm>
          <a:prstGeom prst="rect">
            <a:avLst/>
          </a:prstGeom>
          <a:noFill/>
        </p:spPr>
        <p:txBody>
          <a:bodyPr wrap="square" rtlCol="0">
            <a:spAutoFit/>
          </a:bodyPr>
          <a:lstStyle/>
          <a:p>
            <a:pPr algn="ctr"/>
            <a:r>
              <a:rPr lang="es-PE" sz="3600" b="1" dirty="0"/>
              <a:t>IMPULSANDO EL CINARGEO</a:t>
            </a:r>
            <a:endParaRPr lang="en-US" sz="3600" b="1" dirty="0"/>
          </a:p>
        </p:txBody>
      </p:sp>
    </p:spTree>
    <p:extLst>
      <p:ext uri="{BB962C8B-B14F-4D97-AF65-F5344CB8AC3E}">
        <p14:creationId xmlns:p14="http://schemas.microsoft.com/office/powerpoint/2010/main" val="2932410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9" name="Picture 8">
            <a:extLst>
              <a:ext uri="{FF2B5EF4-FFF2-40B4-BE49-F238E27FC236}">
                <a16:creationId xmlns:a16="http://schemas.microsoft.com/office/drawing/2014/main" id="{D9E381F3-7AD0-47A3-80A0-5DA221CCF979}"/>
              </a:ext>
            </a:extLst>
          </p:cNvPr>
          <p:cNvPicPr>
            <a:picLocks noChangeAspect="1"/>
          </p:cNvPicPr>
          <p:nvPr/>
        </p:nvPicPr>
        <p:blipFill>
          <a:blip r:embed="rId4"/>
          <a:stretch>
            <a:fillRect/>
          </a:stretch>
        </p:blipFill>
        <p:spPr>
          <a:xfrm>
            <a:off x="156036" y="980728"/>
            <a:ext cx="6090924" cy="3941579"/>
          </a:xfrm>
          <a:prstGeom prst="rect">
            <a:avLst/>
          </a:prstGeom>
        </p:spPr>
      </p:pic>
      <p:pic>
        <p:nvPicPr>
          <p:cNvPr id="15" name="Picture 14">
            <a:extLst>
              <a:ext uri="{FF2B5EF4-FFF2-40B4-BE49-F238E27FC236}">
                <a16:creationId xmlns:a16="http://schemas.microsoft.com/office/drawing/2014/main" id="{81BDC421-F4B1-41CD-B549-2555DC177BC2}"/>
              </a:ext>
            </a:extLst>
          </p:cNvPr>
          <p:cNvPicPr>
            <a:picLocks noChangeAspect="1"/>
          </p:cNvPicPr>
          <p:nvPr/>
        </p:nvPicPr>
        <p:blipFill>
          <a:blip r:embed="rId5"/>
          <a:stretch>
            <a:fillRect/>
          </a:stretch>
        </p:blipFill>
        <p:spPr>
          <a:xfrm>
            <a:off x="6402996" y="2852936"/>
            <a:ext cx="5472608" cy="1625014"/>
          </a:xfrm>
          <a:prstGeom prst="rect">
            <a:avLst/>
          </a:prstGeom>
        </p:spPr>
      </p:pic>
      <p:sp>
        <p:nvSpPr>
          <p:cNvPr id="2" name="TextBox 1">
            <a:extLst>
              <a:ext uri="{FF2B5EF4-FFF2-40B4-BE49-F238E27FC236}">
                <a16:creationId xmlns:a16="http://schemas.microsoft.com/office/drawing/2014/main" id="{C95D2DF3-35E4-49A3-83E5-43F9B092E6B4}"/>
              </a:ext>
            </a:extLst>
          </p:cNvPr>
          <p:cNvSpPr txBox="1"/>
          <p:nvPr/>
        </p:nvSpPr>
        <p:spPr>
          <a:xfrm>
            <a:off x="2999656" y="244337"/>
            <a:ext cx="1368152" cy="461665"/>
          </a:xfrm>
          <a:prstGeom prst="rect">
            <a:avLst/>
          </a:prstGeom>
          <a:noFill/>
        </p:spPr>
        <p:txBody>
          <a:bodyPr wrap="square" rtlCol="0">
            <a:spAutoFit/>
          </a:bodyPr>
          <a:lstStyle/>
          <a:p>
            <a:pPr algn="just"/>
            <a:r>
              <a:rPr lang="es-PE" sz="2400" b="1" dirty="0"/>
              <a:t>NOTAS</a:t>
            </a:r>
            <a:endParaRPr lang="en-US" sz="2400" b="1" dirty="0"/>
          </a:p>
        </p:txBody>
      </p:sp>
      <p:sp>
        <p:nvSpPr>
          <p:cNvPr id="3" name="TextBox 2">
            <a:extLst>
              <a:ext uri="{FF2B5EF4-FFF2-40B4-BE49-F238E27FC236}">
                <a16:creationId xmlns:a16="http://schemas.microsoft.com/office/drawing/2014/main" id="{93C7C973-F535-4D1A-823A-0480B2608AA1}"/>
              </a:ext>
            </a:extLst>
          </p:cNvPr>
          <p:cNvSpPr txBox="1"/>
          <p:nvPr/>
        </p:nvSpPr>
        <p:spPr>
          <a:xfrm>
            <a:off x="479376" y="5268034"/>
            <a:ext cx="5688632" cy="923330"/>
          </a:xfrm>
          <a:prstGeom prst="rect">
            <a:avLst/>
          </a:prstGeom>
          <a:noFill/>
        </p:spPr>
        <p:txBody>
          <a:bodyPr wrap="square" rtlCol="0">
            <a:spAutoFit/>
          </a:bodyPr>
          <a:lstStyle/>
          <a:p>
            <a:r>
              <a:rPr lang="es-PE" dirty="0"/>
              <a:t>El trabajo realizado aporta con la predicción de zonas de deslizamiento no solo en la actualidad sino también en caso de ocurrencia de cambio climático.</a:t>
            </a:r>
            <a:endParaRPr lang="en-US" dirty="0"/>
          </a:p>
        </p:txBody>
      </p:sp>
      <p:cxnSp>
        <p:nvCxnSpPr>
          <p:cNvPr id="5" name="Straight Arrow Connector 4">
            <a:extLst>
              <a:ext uri="{FF2B5EF4-FFF2-40B4-BE49-F238E27FC236}">
                <a16:creationId xmlns:a16="http://schemas.microsoft.com/office/drawing/2014/main" id="{AB3EA87B-9EA3-497A-BC31-E9CE24B54651}"/>
              </a:ext>
            </a:extLst>
          </p:cNvPr>
          <p:cNvCxnSpPr/>
          <p:nvPr/>
        </p:nvCxnSpPr>
        <p:spPr>
          <a:xfrm flipV="1">
            <a:off x="3359696" y="2780928"/>
            <a:ext cx="792088" cy="25014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879EA0-6C3C-4A3B-BF16-7041A8A4C53D}"/>
              </a:ext>
            </a:extLst>
          </p:cNvPr>
          <p:cNvSpPr txBox="1"/>
          <p:nvPr/>
        </p:nvSpPr>
        <p:spPr>
          <a:xfrm>
            <a:off x="6402996" y="492619"/>
            <a:ext cx="5237620" cy="1200329"/>
          </a:xfrm>
          <a:prstGeom prst="rect">
            <a:avLst/>
          </a:prstGeom>
          <a:noFill/>
        </p:spPr>
        <p:txBody>
          <a:bodyPr wrap="square" rtlCol="0">
            <a:spAutoFit/>
          </a:bodyPr>
          <a:lstStyle/>
          <a:p>
            <a:pPr algn="just"/>
            <a:r>
              <a:rPr lang="es-PE" dirty="0"/>
              <a:t>La inversión aproximada para un trabajo de 100km por 100km es alrededor de 10 000 000 euros, mientras que usando ANN costos se reducen a 50 000 euros.</a:t>
            </a:r>
          </a:p>
        </p:txBody>
      </p:sp>
      <p:cxnSp>
        <p:nvCxnSpPr>
          <p:cNvPr id="11" name="Straight Arrow Connector 10">
            <a:extLst>
              <a:ext uri="{FF2B5EF4-FFF2-40B4-BE49-F238E27FC236}">
                <a16:creationId xmlns:a16="http://schemas.microsoft.com/office/drawing/2014/main" id="{D9D61BEE-9CEF-4533-BE91-3C70F28A5DFD}"/>
              </a:ext>
            </a:extLst>
          </p:cNvPr>
          <p:cNvCxnSpPr>
            <a:cxnSpLocks/>
            <a:stCxn id="10" idx="2"/>
            <a:endCxn id="15" idx="0"/>
          </p:cNvCxnSpPr>
          <p:nvPr/>
        </p:nvCxnSpPr>
        <p:spPr>
          <a:xfrm>
            <a:off x="9021806" y="1692948"/>
            <a:ext cx="117494" cy="11599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131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7" name="Picture 6">
            <a:extLst>
              <a:ext uri="{FF2B5EF4-FFF2-40B4-BE49-F238E27FC236}">
                <a16:creationId xmlns:a16="http://schemas.microsoft.com/office/drawing/2014/main" id="{5F33E4E0-72A9-4C09-A0A9-E0018EC2E842}"/>
              </a:ext>
            </a:extLst>
          </p:cNvPr>
          <p:cNvPicPr>
            <a:picLocks noChangeAspect="1"/>
          </p:cNvPicPr>
          <p:nvPr/>
        </p:nvPicPr>
        <p:blipFill rotWithShape="1">
          <a:blip r:embed="rId4"/>
          <a:srcRect l="116" t="28061" r="-116" b="18"/>
          <a:stretch/>
        </p:blipFill>
        <p:spPr>
          <a:xfrm>
            <a:off x="5959039" y="1916832"/>
            <a:ext cx="6081837" cy="3872932"/>
          </a:xfrm>
          <a:prstGeom prst="rect">
            <a:avLst/>
          </a:prstGeom>
        </p:spPr>
      </p:pic>
      <p:pic>
        <p:nvPicPr>
          <p:cNvPr id="10" name="Picture 9">
            <a:extLst>
              <a:ext uri="{FF2B5EF4-FFF2-40B4-BE49-F238E27FC236}">
                <a16:creationId xmlns:a16="http://schemas.microsoft.com/office/drawing/2014/main" id="{0E46D643-B947-4FD9-B572-92A9394D0C10}"/>
              </a:ext>
            </a:extLst>
          </p:cNvPr>
          <p:cNvPicPr>
            <a:picLocks noChangeAspect="1"/>
          </p:cNvPicPr>
          <p:nvPr/>
        </p:nvPicPr>
        <p:blipFill>
          <a:blip r:embed="rId5"/>
          <a:stretch>
            <a:fillRect/>
          </a:stretch>
        </p:blipFill>
        <p:spPr>
          <a:xfrm>
            <a:off x="277983" y="778074"/>
            <a:ext cx="5472608" cy="4371729"/>
          </a:xfrm>
          <a:prstGeom prst="rect">
            <a:avLst/>
          </a:prstGeom>
        </p:spPr>
      </p:pic>
      <p:sp>
        <p:nvSpPr>
          <p:cNvPr id="6" name="TextBox 5">
            <a:extLst>
              <a:ext uri="{FF2B5EF4-FFF2-40B4-BE49-F238E27FC236}">
                <a16:creationId xmlns:a16="http://schemas.microsoft.com/office/drawing/2014/main" id="{7EF12087-5842-4262-BA40-D76942624940}"/>
              </a:ext>
            </a:extLst>
          </p:cNvPr>
          <p:cNvSpPr txBox="1"/>
          <p:nvPr/>
        </p:nvSpPr>
        <p:spPr>
          <a:xfrm>
            <a:off x="91041" y="5601372"/>
            <a:ext cx="5688632" cy="923330"/>
          </a:xfrm>
          <a:prstGeom prst="rect">
            <a:avLst/>
          </a:prstGeom>
          <a:noFill/>
        </p:spPr>
        <p:txBody>
          <a:bodyPr wrap="square" rtlCol="0">
            <a:spAutoFit/>
          </a:bodyPr>
          <a:lstStyle/>
          <a:p>
            <a:r>
              <a:rPr lang="es-PE" dirty="0"/>
              <a:t>El mapa de susceptibilidad generado con ANN muestra buena precisión y alta confiabilidad, además puede trabajarse a mayor detalle.</a:t>
            </a:r>
            <a:endParaRPr lang="en-US" dirty="0"/>
          </a:p>
        </p:txBody>
      </p:sp>
      <p:cxnSp>
        <p:nvCxnSpPr>
          <p:cNvPr id="8" name="Straight Arrow Connector 7">
            <a:extLst>
              <a:ext uri="{FF2B5EF4-FFF2-40B4-BE49-F238E27FC236}">
                <a16:creationId xmlns:a16="http://schemas.microsoft.com/office/drawing/2014/main" id="{CF153FB1-AC51-4C69-961C-B53A6CFACAD4}"/>
              </a:ext>
            </a:extLst>
          </p:cNvPr>
          <p:cNvCxnSpPr>
            <a:cxnSpLocks/>
          </p:cNvCxnSpPr>
          <p:nvPr/>
        </p:nvCxnSpPr>
        <p:spPr>
          <a:xfrm flipV="1">
            <a:off x="3359696" y="2852936"/>
            <a:ext cx="792088" cy="27484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BA4D5D-53A4-42BF-808C-C2DA30AC51C0}"/>
              </a:ext>
            </a:extLst>
          </p:cNvPr>
          <p:cNvSpPr txBox="1"/>
          <p:nvPr/>
        </p:nvSpPr>
        <p:spPr>
          <a:xfrm>
            <a:off x="5591944" y="188640"/>
            <a:ext cx="6520940" cy="1477328"/>
          </a:xfrm>
          <a:prstGeom prst="rect">
            <a:avLst/>
          </a:prstGeom>
          <a:noFill/>
        </p:spPr>
        <p:txBody>
          <a:bodyPr wrap="square" rtlCol="0">
            <a:spAutoFit/>
          </a:bodyPr>
          <a:lstStyle/>
          <a:p>
            <a:pPr algn="just"/>
            <a:r>
              <a:rPr lang="es-PE" dirty="0"/>
              <a:t>El detalle revelado en los productos del ANN aportan al planeamiento estratégico de inversión sobre estudios a detalle en áreas específicas de alto potencial en movimientos en masa calculados como los análisis de estabilidad en pendientes y la detección de depósitos arcillosos altamente sensitivos.</a:t>
            </a:r>
          </a:p>
        </p:txBody>
      </p:sp>
      <p:cxnSp>
        <p:nvCxnSpPr>
          <p:cNvPr id="11" name="Straight Arrow Connector 10">
            <a:extLst>
              <a:ext uri="{FF2B5EF4-FFF2-40B4-BE49-F238E27FC236}">
                <a16:creationId xmlns:a16="http://schemas.microsoft.com/office/drawing/2014/main" id="{06450F48-AB39-4E5A-A8AC-4B2AA4C45D7E}"/>
              </a:ext>
            </a:extLst>
          </p:cNvPr>
          <p:cNvCxnSpPr>
            <a:cxnSpLocks/>
            <a:stCxn id="9" idx="2"/>
          </p:cNvCxnSpPr>
          <p:nvPr/>
        </p:nvCxnSpPr>
        <p:spPr>
          <a:xfrm>
            <a:off x="8852414" y="1665968"/>
            <a:ext cx="51898" cy="11869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689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696" y="0"/>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3" name="Picture 2">
            <a:extLst>
              <a:ext uri="{FF2B5EF4-FFF2-40B4-BE49-F238E27FC236}">
                <a16:creationId xmlns:a16="http://schemas.microsoft.com/office/drawing/2014/main" id="{A99EFE3F-4A6C-45FF-AD80-2B76808B855C}"/>
              </a:ext>
            </a:extLst>
          </p:cNvPr>
          <p:cNvPicPr>
            <a:picLocks noChangeAspect="1"/>
          </p:cNvPicPr>
          <p:nvPr/>
        </p:nvPicPr>
        <p:blipFill>
          <a:blip r:embed="rId4"/>
          <a:stretch>
            <a:fillRect/>
          </a:stretch>
        </p:blipFill>
        <p:spPr>
          <a:xfrm>
            <a:off x="1919536" y="605259"/>
            <a:ext cx="5328592" cy="5835156"/>
          </a:xfrm>
          <a:prstGeom prst="rect">
            <a:avLst/>
          </a:prstGeom>
        </p:spPr>
      </p:pic>
      <p:sp>
        <p:nvSpPr>
          <p:cNvPr id="2" name="TextBox 1">
            <a:extLst>
              <a:ext uri="{FF2B5EF4-FFF2-40B4-BE49-F238E27FC236}">
                <a16:creationId xmlns:a16="http://schemas.microsoft.com/office/drawing/2014/main" id="{2E3D3142-6034-4386-A9F8-4C188DAE7F7E}"/>
              </a:ext>
            </a:extLst>
          </p:cNvPr>
          <p:cNvSpPr txBox="1"/>
          <p:nvPr/>
        </p:nvSpPr>
        <p:spPr>
          <a:xfrm>
            <a:off x="7608168" y="1556792"/>
            <a:ext cx="4032448" cy="2585323"/>
          </a:xfrm>
          <a:prstGeom prst="rect">
            <a:avLst/>
          </a:prstGeom>
          <a:noFill/>
        </p:spPr>
        <p:txBody>
          <a:bodyPr wrap="square" rtlCol="0">
            <a:spAutoFit/>
          </a:bodyPr>
          <a:lstStyle/>
          <a:p>
            <a:r>
              <a:rPr lang="es-PE" dirty="0"/>
              <a:t>La Royal </a:t>
            </a:r>
            <a:r>
              <a:rPr lang="es-PE" dirty="0" err="1"/>
              <a:t>Academic</a:t>
            </a:r>
            <a:r>
              <a:rPr lang="es-PE" dirty="0"/>
              <a:t> </a:t>
            </a:r>
            <a:r>
              <a:rPr lang="es-PE" dirty="0" err="1"/>
              <a:t>of</a:t>
            </a:r>
            <a:r>
              <a:rPr lang="es-PE" dirty="0"/>
              <a:t> Rock </a:t>
            </a:r>
            <a:r>
              <a:rPr lang="es-PE" dirty="0" err="1"/>
              <a:t>Mechanics</a:t>
            </a:r>
            <a:r>
              <a:rPr lang="es-PE" dirty="0"/>
              <a:t>, en Suiza, actualmente se halla realizando estudios de mayor detalle con el uso de insumos de 10m*10m por píxel. Además, pretende incluir profundidades de suelo y tipo de suelo.</a:t>
            </a:r>
          </a:p>
          <a:p>
            <a:endParaRPr lang="es-PE" dirty="0"/>
          </a:p>
          <a:p>
            <a:r>
              <a:rPr lang="es-PE" dirty="0"/>
              <a:t>Sus valores de confiabilidad sobre la precisión en la actualidad son 82.5%. </a:t>
            </a:r>
            <a:endParaRPr lang="en-US" dirty="0"/>
          </a:p>
        </p:txBody>
      </p:sp>
    </p:spTree>
    <p:extLst>
      <p:ext uri="{BB962C8B-B14F-4D97-AF65-F5344CB8AC3E}">
        <p14:creationId xmlns:p14="http://schemas.microsoft.com/office/powerpoint/2010/main" val="623571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1"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423" y="250969"/>
            <a:ext cx="1767035" cy="374863"/>
          </a:xfrm>
          <a:prstGeom prst="rect">
            <a:avLst/>
          </a:prstGeom>
        </p:spPr>
      </p:pic>
      <p:pic>
        <p:nvPicPr>
          <p:cNvPr id="4" name="Picture 3">
            <a:extLst>
              <a:ext uri="{FF2B5EF4-FFF2-40B4-BE49-F238E27FC236}">
                <a16:creationId xmlns:a16="http://schemas.microsoft.com/office/drawing/2014/main" id="{CD8E0E14-DE26-44CB-9B56-A8F2E5C31121}"/>
              </a:ext>
            </a:extLst>
          </p:cNvPr>
          <p:cNvPicPr>
            <a:picLocks noChangeAspect="1"/>
          </p:cNvPicPr>
          <p:nvPr/>
        </p:nvPicPr>
        <p:blipFill>
          <a:blip r:embed="rId4"/>
          <a:stretch>
            <a:fillRect/>
          </a:stretch>
        </p:blipFill>
        <p:spPr>
          <a:xfrm>
            <a:off x="6887085" y="467759"/>
            <a:ext cx="4464497" cy="2292117"/>
          </a:xfrm>
          <a:prstGeom prst="rect">
            <a:avLst/>
          </a:prstGeom>
        </p:spPr>
      </p:pic>
      <p:pic>
        <p:nvPicPr>
          <p:cNvPr id="6" name="Picture 5">
            <a:extLst>
              <a:ext uri="{FF2B5EF4-FFF2-40B4-BE49-F238E27FC236}">
                <a16:creationId xmlns:a16="http://schemas.microsoft.com/office/drawing/2014/main" id="{ED7B472D-4000-4669-B984-301366B29127}"/>
              </a:ext>
            </a:extLst>
          </p:cNvPr>
          <p:cNvPicPr>
            <a:picLocks noChangeAspect="1"/>
          </p:cNvPicPr>
          <p:nvPr/>
        </p:nvPicPr>
        <p:blipFill>
          <a:blip r:embed="rId5"/>
          <a:stretch>
            <a:fillRect/>
          </a:stretch>
        </p:blipFill>
        <p:spPr>
          <a:xfrm>
            <a:off x="6672065" y="3207902"/>
            <a:ext cx="4679518" cy="2435372"/>
          </a:xfrm>
          <a:prstGeom prst="rect">
            <a:avLst/>
          </a:prstGeom>
        </p:spPr>
      </p:pic>
      <p:pic>
        <p:nvPicPr>
          <p:cNvPr id="9" name="Picture 8">
            <a:extLst>
              <a:ext uri="{FF2B5EF4-FFF2-40B4-BE49-F238E27FC236}">
                <a16:creationId xmlns:a16="http://schemas.microsoft.com/office/drawing/2014/main" id="{E4853622-E1B5-4BDF-93BD-B479B9E6CF97}"/>
              </a:ext>
            </a:extLst>
          </p:cNvPr>
          <p:cNvPicPr>
            <a:picLocks noChangeAspect="1"/>
          </p:cNvPicPr>
          <p:nvPr/>
        </p:nvPicPr>
        <p:blipFill>
          <a:blip r:embed="rId6"/>
          <a:stretch>
            <a:fillRect/>
          </a:stretch>
        </p:blipFill>
        <p:spPr>
          <a:xfrm>
            <a:off x="911424" y="776953"/>
            <a:ext cx="4511824" cy="530803"/>
          </a:xfrm>
          <a:prstGeom prst="rect">
            <a:avLst/>
          </a:prstGeom>
        </p:spPr>
      </p:pic>
      <p:pic>
        <p:nvPicPr>
          <p:cNvPr id="11" name="Picture 10">
            <a:extLst>
              <a:ext uri="{FF2B5EF4-FFF2-40B4-BE49-F238E27FC236}">
                <a16:creationId xmlns:a16="http://schemas.microsoft.com/office/drawing/2014/main" id="{1C71C57D-4D4A-415A-A4A8-B50656043550}"/>
              </a:ext>
            </a:extLst>
          </p:cNvPr>
          <p:cNvPicPr>
            <a:picLocks noChangeAspect="1"/>
          </p:cNvPicPr>
          <p:nvPr/>
        </p:nvPicPr>
        <p:blipFill>
          <a:blip r:embed="rId7"/>
          <a:stretch>
            <a:fillRect/>
          </a:stretch>
        </p:blipFill>
        <p:spPr>
          <a:xfrm>
            <a:off x="1483673" y="1361556"/>
            <a:ext cx="3834408" cy="764912"/>
          </a:xfrm>
          <a:prstGeom prst="rect">
            <a:avLst/>
          </a:prstGeom>
        </p:spPr>
      </p:pic>
      <p:pic>
        <p:nvPicPr>
          <p:cNvPr id="15" name="Picture 14">
            <a:extLst>
              <a:ext uri="{FF2B5EF4-FFF2-40B4-BE49-F238E27FC236}">
                <a16:creationId xmlns:a16="http://schemas.microsoft.com/office/drawing/2014/main" id="{4599D388-E62A-485B-8843-2FEE176E6F2D}"/>
              </a:ext>
            </a:extLst>
          </p:cNvPr>
          <p:cNvPicPr>
            <a:picLocks noChangeAspect="1"/>
          </p:cNvPicPr>
          <p:nvPr/>
        </p:nvPicPr>
        <p:blipFill rotWithShape="1">
          <a:blip r:embed="rId8"/>
          <a:srcRect l="13178" t="1700" r="12497" b="12201"/>
          <a:stretch/>
        </p:blipFill>
        <p:spPr>
          <a:xfrm>
            <a:off x="308423" y="2084719"/>
            <a:ext cx="6011366" cy="4522312"/>
          </a:xfrm>
          <a:prstGeom prst="rect">
            <a:avLst/>
          </a:prstGeom>
        </p:spPr>
      </p:pic>
      <p:pic>
        <p:nvPicPr>
          <p:cNvPr id="17" name="Picture 16">
            <a:extLst>
              <a:ext uri="{FF2B5EF4-FFF2-40B4-BE49-F238E27FC236}">
                <a16:creationId xmlns:a16="http://schemas.microsoft.com/office/drawing/2014/main" id="{18F78C22-23D8-4A2F-A539-6B1851DB8031}"/>
              </a:ext>
            </a:extLst>
          </p:cNvPr>
          <p:cNvPicPr>
            <a:picLocks noChangeAspect="1"/>
          </p:cNvPicPr>
          <p:nvPr/>
        </p:nvPicPr>
        <p:blipFill rotWithShape="1">
          <a:blip r:embed="rId9"/>
          <a:srcRect l="7354" t="27488" r="7354" b="20924"/>
          <a:stretch/>
        </p:blipFill>
        <p:spPr>
          <a:xfrm>
            <a:off x="1225874" y="2549368"/>
            <a:ext cx="2088232" cy="421015"/>
          </a:xfrm>
          <a:prstGeom prst="rect">
            <a:avLst/>
          </a:prstGeom>
        </p:spPr>
      </p:pic>
      <p:sp>
        <p:nvSpPr>
          <p:cNvPr id="18" name="TextBox 17">
            <a:extLst>
              <a:ext uri="{FF2B5EF4-FFF2-40B4-BE49-F238E27FC236}">
                <a16:creationId xmlns:a16="http://schemas.microsoft.com/office/drawing/2014/main" id="{11500507-E191-4D0D-9D62-B0F5CD1ABDC5}"/>
              </a:ext>
            </a:extLst>
          </p:cNvPr>
          <p:cNvSpPr txBox="1"/>
          <p:nvPr/>
        </p:nvSpPr>
        <p:spPr>
          <a:xfrm>
            <a:off x="4655840" y="188640"/>
            <a:ext cx="3096344" cy="369332"/>
          </a:xfrm>
          <a:prstGeom prst="rect">
            <a:avLst/>
          </a:prstGeom>
          <a:noFill/>
        </p:spPr>
        <p:txBody>
          <a:bodyPr wrap="square" rtlCol="0">
            <a:spAutoFit/>
          </a:bodyPr>
          <a:lstStyle/>
          <a:p>
            <a:pPr algn="ctr"/>
            <a:r>
              <a:rPr lang="es-PE" b="1" i="1" dirty="0"/>
              <a:t>TRABAJOS FUTUROS</a:t>
            </a:r>
            <a:endParaRPr lang="en-US" b="1" i="1" dirty="0"/>
          </a:p>
        </p:txBody>
      </p:sp>
    </p:spTree>
    <p:extLst>
      <p:ext uri="{BB962C8B-B14F-4D97-AF65-F5344CB8AC3E}">
        <p14:creationId xmlns:p14="http://schemas.microsoft.com/office/powerpoint/2010/main" val="1917647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7F1A1D22-C013-4C2C-ACAB-92DBBA409928}"/>
              </a:ext>
            </a:extLst>
          </p:cNvPr>
          <p:cNvGrpSpPr/>
          <p:nvPr/>
        </p:nvGrpSpPr>
        <p:grpSpPr>
          <a:xfrm>
            <a:off x="1184896" y="773255"/>
            <a:ext cx="8985709" cy="4535128"/>
            <a:chOff x="266900" y="-325549"/>
            <a:chExt cx="10545644" cy="5787871"/>
          </a:xfrm>
        </p:grpSpPr>
        <p:grpSp>
          <p:nvGrpSpPr>
            <p:cNvPr id="2" name="Grupo 1">
              <a:extLst>
                <a:ext uri="{FF2B5EF4-FFF2-40B4-BE49-F238E27FC236}">
                  <a16:creationId xmlns:a16="http://schemas.microsoft.com/office/drawing/2014/main" id="{5A225D61-B671-4DD1-9250-44BA15AD8981}"/>
                </a:ext>
              </a:extLst>
            </p:cNvPr>
            <p:cNvGrpSpPr/>
            <p:nvPr/>
          </p:nvGrpSpPr>
          <p:grpSpPr>
            <a:xfrm>
              <a:off x="266900" y="2997065"/>
              <a:ext cx="4941721" cy="1497690"/>
              <a:chOff x="149685" y="2178220"/>
              <a:chExt cx="12007949" cy="4336966"/>
            </a:xfrm>
          </p:grpSpPr>
          <p:pic>
            <p:nvPicPr>
              <p:cNvPr id="5" name="Imagen 4">
                <a:extLst>
                  <a:ext uri="{FF2B5EF4-FFF2-40B4-BE49-F238E27FC236}">
                    <a16:creationId xmlns:a16="http://schemas.microsoft.com/office/drawing/2014/main" id="{94BDBCAB-5E63-4701-9094-A5F9D4EC851C}"/>
                  </a:ext>
                </a:extLst>
              </p:cNvPr>
              <p:cNvPicPr>
                <a:picLocks noChangeAspect="1"/>
              </p:cNvPicPr>
              <p:nvPr/>
            </p:nvPicPr>
            <p:blipFill>
              <a:blip r:embed="rId2"/>
              <a:stretch>
                <a:fillRect/>
              </a:stretch>
            </p:blipFill>
            <p:spPr>
              <a:xfrm>
                <a:off x="149685" y="2239963"/>
                <a:ext cx="5582065" cy="4275223"/>
              </a:xfrm>
              <a:prstGeom prst="rect">
                <a:avLst/>
              </a:prstGeom>
            </p:spPr>
          </p:pic>
          <p:pic>
            <p:nvPicPr>
              <p:cNvPr id="6" name="Imagen 5">
                <a:extLst>
                  <a:ext uri="{FF2B5EF4-FFF2-40B4-BE49-F238E27FC236}">
                    <a16:creationId xmlns:a16="http://schemas.microsoft.com/office/drawing/2014/main" id="{EBCF84C0-6EE8-4DA0-902E-0D52A1BD55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7134" y="2178220"/>
                <a:ext cx="6110500" cy="4275226"/>
              </a:xfrm>
              <a:prstGeom prst="rect">
                <a:avLst/>
              </a:prstGeom>
            </p:spPr>
          </p:pic>
        </p:grpSp>
        <p:grpSp>
          <p:nvGrpSpPr>
            <p:cNvPr id="3" name="Grupo 2">
              <a:extLst>
                <a:ext uri="{FF2B5EF4-FFF2-40B4-BE49-F238E27FC236}">
                  <a16:creationId xmlns:a16="http://schemas.microsoft.com/office/drawing/2014/main" id="{E3F4D948-7BA6-4662-8441-BA7ED25EB140}"/>
                </a:ext>
              </a:extLst>
            </p:cNvPr>
            <p:cNvGrpSpPr/>
            <p:nvPr/>
          </p:nvGrpSpPr>
          <p:grpSpPr>
            <a:xfrm>
              <a:off x="5382890" y="-325549"/>
              <a:ext cx="5429654" cy="2071377"/>
              <a:chOff x="-1921050" y="-148720"/>
              <a:chExt cx="12421485" cy="5072149"/>
            </a:xfrm>
          </p:grpSpPr>
          <p:pic>
            <p:nvPicPr>
              <p:cNvPr id="8" name="Picture 2" descr="Image result for GEOLOGICAL HAZARDS RSTUDIO">
                <a:extLst>
                  <a:ext uri="{FF2B5EF4-FFF2-40B4-BE49-F238E27FC236}">
                    <a16:creationId xmlns:a16="http://schemas.microsoft.com/office/drawing/2014/main" id="{E0998740-8910-4310-A82B-E629B7C922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9424" y="-148720"/>
                <a:ext cx="7101011" cy="507214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2CB27612-F9EF-4764-A995-B68190C6DE3F}"/>
                  </a:ext>
                </a:extLst>
              </p:cNvPr>
              <p:cNvPicPr>
                <a:picLocks noChangeAspect="1"/>
              </p:cNvPicPr>
              <p:nvPr/>
            </p:nvPicPr>
            <p:blipFill rotWithShape="1">
              <a:blip r:embed="rId5"/>
              <a:srcRect t="1791"/>
              <a:stretch/>
            </p:blipFill>
            <p:spPr>
              <a:xfrm>
                <a:off x="-1921050" y="-100078"/>
                <a:ext cx="7495985" cy="4716458"/>
              </a:xfrm>
              <a:prstGeom prst="rect">
                <a:avLst/>
              </a:prstGeom>
            </p:spPr>
          </p:pic>
        </p:grpSp>
        <p:pic>
          <p:nvPicPr>
            <p:cNvPr id="1030" name="Picture 6" descr="Diseño de base de datos, parte I: Introducción – Sólo es Ciencia">
              <a:extLst>
                <a:ext uri="{FF2B5EF4-FFF2-40B4-BE49-F238E27FC236}">
                  <a16:creationId xmlns:a16="http://schemas.microsoft.com/office/drawing/2014/main" id="{67659F35-CD1D-4C31-A117-E4319E0895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0451" y="2421143"/>
              <a:ext cx="1747038" cy="2191738"/>
            </a:xfrm>
            <a:prstGeom prst="rect">
              <a:avLst/>
            </a:prstGeom>
            <a:noFill/>
            <a:extLst>
              <a:ext uri="{909E8E84-426E-40DD-AFC4-6F175D3DCCD1}">
                <a14:hiddenFill xmlns:a14="http://schemas.microsoft.com/office/drawing/2010/main">
                  <a:solidFill>
                    <a:srgbClr val="FFFFFF"/>
                  </a:solidFill>
                </a14:hiddenFill>
              </a:ext>
            </a:extLst>
          </p:spPr>
        </p:pic>
        <p:sp>
          <p:nvSpPr>
            <p:cNvPr id="11" name="Flecha: hacia abajo 10">
              <a:extLst>
                <a:ext uri="{FF2B5EF4-FFF2-40B4-BE49-F238E27FC236}">
                  <a16:creationId xmlns:a16="http://schemas.microsoft.com/office/drawing/2014/main" id="{2AC454E2-CFB3-4FDB-A952-6AB24E7904D7}"/>
                </a:ext>
              </a:extLst>
            </p:cNvPr>
            <p:cNvSpPr/>
            <p:nvPr/>
          </p:nvSpPr>
          <p:spPr>
            <a:xfrm>
              <a:off x="3265713" y="2441777"/>
              <a:ext cx="390224" cy="328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a la derecha 11">
              <a:extLst>
                <a:ext uri="{FF2B5EF4-FFF2-40B4-BE49-F238E27FC236}">
                  <a16:creationId xmlns:a16="http://schemas.microsoft.com/office/drawing/2014/main" id="{AF56965D-58B8-46B1-8B0B-CE95D0EA5A65}"/>
                </a:ext>
              </a:extLst>
            </p:cNvPr>
            <p:cNvSpPr/>
            <p:nvPr/>
          </p:nvSpPr>
          <p:spPr>
            <a:xfrm>
              <a:off x="5060143" y="2995363"/>
              <a:ext cx="609210" cy="3737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echa: a la derecha 12">
              <a:extLst>
                <a:ext uri="{FF2B5EF4-FFF2-40B4-BE49-F238E27FC236}">
                  <a16:creationId xmlns:a16="http://schemas.microsoft.com/office/drawing/2014/main" id="{57FCC11F-3598-48F3-9178-BB35FEFDC7DC}"/>
                </a:ext>
              </a:extLst>
            </p:cNvPr>
            <p:cNvSpPr/>
            <p:nvPr/>
          </p:nvSpPr>
          <p:spPr>
            <a:xfrm rot="18302269">
              <a:off x="6832951" y="1972609"/>
              <a:ext cx="896015" cy="386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echa: a la derecha 14">
              <a:extLst>
                <a:ext uri="{FF2B5EF4-FFF2-40B4-BE49-F238E27FC236}">
                  <a16:creationId xmlns:a16="http://schemas.microsoft.com/office/drawing/2014/main" id="{7C6C0D65-FE7F-409B-9580-05E8759C4E52}"/>
                </a:ext>
              </a:extLst>
            </p:cNvPr>
            <p:cNvSpPr/>
            <p:nvPr/>
          </p:nvSpPr>
          <p:spPr>
            <a:xfrm>
              <a:off x="7529536" y="3109819"/>
              <a:ext cx="545904" cy="3737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echa: a la derecha 16">
              <a:extLst>
                <a:ext uri="{FF2B5EF4-FFF2-40B4-BE49-F238E27FC236}">
                  <a16:creationId xmlns:a16="http://schemas.microsoft.com/office/drawing/2014/main" id="{066BD9F1-2B07-41DC-BF3C-EB16669966E8}"/>
                </a:ext>
              </a:extLst>
            </p:cNvPr>
            <p:cNvSpPr/>
            <p:nvPr/>
          </p:nvSpPr>
          <p:spPr>
            <a:xfrm rot="7607315">
              <a:off x="5717586" y="4777605"/>
              <a:ext cx="956078" cy="413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lecha: a la derecha 17">
              <a:extLst>
                <a:ext uri="{FF2B5EF4-FFF2-40B4-BE49-F238E27FC236}">
                  <a16:creationId xmlns:a16="http://schemas.microsoft.com/office/drawing/2014/main" id="{16BEA449-E1D1-4E91-80EC-70A4A1136934}"/>
                </a:ext>
              </a:extLst>
            </p:cNvPr>
            <p:cNvSpPr/>
            <p:nvPr/>
          </p:nvSpPr>
          <p:spPr>
            <a:xfrm rot="1453128">
              <a:off x="7243952" y="4573933"/>
              <a:ext cx="1629560" cy="437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uadroTexto 19">
            <a:extLst>
              <a:ext uri="{FF2B5EF4-FFF2-40B4-BE49-F238E27FC236}">
                <a16:creationId xmlns:a16="http://schemas.microsoft.com/office/drawing/2014/main" id="{A3F6D9A0-48F2-43F3-A576-7A14F4B8DA6C}"/>
              </a:ext>
            </a:extLst>
          </p:cNvPr>
          <p:cNvSpPr txBox="1"/>
          <p:nvPr/>
        </p:nvSpPr>
        <p:spPr>
          <a:xfrm>
            <a:off x="857592" y="1436230"/>
            <a:ext cx="2327605" cy="430887"/>
          </a:xfrm>
          <a:prstGeom prst="rect">
            <a:avLst/>
          </a:prstGeom>
          <a:noFill/>
        </p:spPr>
        <p:txBody>
          <a:bodyPr wrap="square" rtlCol="0">
            <a:spAutoFit/>
          </a:bodyPr>
          <a:lstStyle/>
          <a:p>
            <a:pPr algn="ctr"/>
            <a:r>
              <a:rPr lang="es-PE" sz="1100" b="1" dirty="0"/>
              <a:t>DATA FILTRADAPOR APLICATIVO ENLAZADO A LA GEODATABASE</a:t>
            </a:r>
          </a:p>
        </p:txBody>
      </p:sp>
      <p:sp>
        <p:nvSpPr>
          <p:cNvPr id="27" name="CuadroTexto 26">
            <a:extLst>
              <a:ext uri="{FF2B5EF4-FFF2-40B4-BE49-F238E27FC236}">
                <a16:creationId xmlns:a16="http://schemas.microsoft.com/office/drawing/2014/main" id="{F0023B18-18D5-4638-8E89-33209CD58D1C}"/>
              </a:ext>
            </a:extLst>
          </p:cNvPr>
          <p:cNvSpPr txBox="1"/>
          <p:nvPr/>
        </p:nvSpPr>
        <p:spPr>
          <a:xfrm>
            <a:off x="690956" y="3050426"/>
            <a:ext cx="2945297" cy="261610"/>
          </a:xfrm>
          <a:prstGeom prst="rect">
            <a:avLst/>
          </a:prstGeom>
          <a:noFill/>
        </p:spPr>
        <p:txBody>
          <a:bodyPr wrap="square" rtlCol="0">
            <a:spAutoFit/>
          </a:bodyPr>
          <a:lstStyle/>
          <a:p>
            <a:pPr algn="ctr"/>
            <a:r>
              <a:rPr lang="es-PE" sz="1100" b="1" dirty="0"/>
              <a:t>CONTROLES DE CALIDAD AUTOMATIZADOS</a:t>
            </a:r>
          </a:p>
        </p:txBody>
      </p:sp>
      <p:sp>
        <p:nvSpPr>
          <p:cNvPr id="28" name="CuadroTexto 27">
            <a:extLst>
              <a:ext uri="{FF2B5EF4-FFF2-40B4-BE49-F238E27FC236}">
                <a16:creationId xmlns:a16="http://schemas.microsoft.com/office/drawing/2014/main" id="{019EC271-DF3E-4042-A39A-EAA2567FE0DB}"/>
              </a:ext>
            </a:extLst>
          </p:cNvPr>
          <p:cNvSpPr txBox="1"/>
          <p:nvPr/>
        </p:nvSpPr>
        <p:spPr>
          <a:xfrm>
            <a:off x="5882350" y="320640"/>
            <a:ext cx="3667112" cy="400110"/>
          </a:xfrm>
          <a:prstGeom prst="rect">
            <a:avLst/>
          </a:prstGeom>
          <a:noFill/>
        </p:spPr>
        <p:txBody>
          <a:bodyPr wrap="square" rtlCol="0">
            <a:spAutoFit/>
          </a:bodyPr>
          <a:lstStyle/>
          <a:p>
            <a:pPr algn="ctr"/>
            <a:r>
              <a:rPr lang="es-PE" sz="1000" b="1" dirty="0"/>
              <a:t>GRÁFICOS  Y DIAGRAMAS DE EVALUACIÓN EN TIEMPO REAL (Estadística, Geoestadística y Machine </a:t>
            </a:r>
            <a:r>
              <a:rPr lang="es-PE" sz="1000" b="1" dirty="0" err="1"/>
              <a:t>Learning</a:t>
            </a:r>
            <a:r>
              <a:rPr lang="es-PE" sz="1000" b="1" dirty="0"/>
              <a:t>)</a:t>
            </a:r>
          </a:p>
        </p:txBody>
      </p:sp>
      <p:sp>
        <p:nvSpPr>
          <p:cNvPr id="29" name="CuadroTexto 28">
            <a:extLst>
              <a:ext uri="{FF2B5EF4-FFF2-40B4-BE49-F238E27FC236}">
                <a16:creationId xmlns:a16="http://schemas.microsoft.com/office/drawing/2014/main" id="{0DA8E909-E6D2-4132-AE2D-DCC0785C85E5}"/>
              </a:ext>
            </a:extLst>
          </p:cNvPr>
          <p:cNvSpPr txBox="1"/>
          <p:nvPr/>
        </p:nvSpPr>
        <p:spPr>
          <a:xfrm>
            <a:off x="7913917" y="2531629"/>
            <a:ext cx="3252663" cy="261610"/>
          </a:xfrm>
          <a:prstGeom prst="rect">
            <a:avLst/>
          </a:prstGeom>
          <a:noFill/>
        </p:spPr>
        <p:txBody>
          <a:bodyPr wrap="square" rtlCol="0">
            <a:spAutoFit/>
          </a:bodyPr>
          <a:lstStyle/>
          <a:p>
            <a:pPr algn="ctr"/>
            <a:r>
              <a:rPr lang="es-PE" sz="1100" b="1" dirty="0"/>
              <a:t>VISUALIZACIÓN A TRAVÉS DE DASHBOARDS</a:t>
            </a:r>
          </a:p>
        </p:txBody>
      </p:sp>
      <p:sp>
        <p:nvSpPr>
          <p:cNvPr id="31" name="CuadroTexto 30">
            <a:extLst>
              <a:ext uri="{FF2B5EF4-FFF2-40B4-BE49-F238E27FC236}">
                <a16:creationId xmlns:a16="http://schemas.microsoft.com/office/drawing/2014/main" id="{F5A4367B-6962-4164-8205-1916DA04037F}"/>
              </a:ext>
            </a:extLst>
          </p:cNvPr>
          <p:cNvSpPr txBox="1"/>
          <p:nvPr/>
        </p:nvSpPr>
        <p:spPr>
          <a:xfrm>
            <a:off x="1858980" y="5241237"/>
            <a:ext cx="1529875" cy="600164"/>
          </a:xfrm>
          <a:prstGeom prst="rect">
            <a:avLst/>
          </a:prstGeom>
          <a:noFill/>
        </p:spPr>
        <p:txBody>
          <a:bodyPr wrap="square" rtlCol="0">
            <a:spAutoFit/>
          </a:bodyPr>
          <a:lstStyle/>
          <a:p>
            <a:pPr algn="ctr"/>
            <a:r>
              <a:rPr lang="es-PE" sz="1100" b="1" dirty="0"/>
              <a:t>MODELAMIEINTO 3D</a:t>
            </a:r>
          </a:p>
          <a:p>
            <a:pPr algn="ctr"/>
            <a:r>
              <a:rPr lang="es-PE" sz="1100" b="1" dirty="0"/>
              <a:t>CON INTELIGENCIA ARTIFICIAL</a:t>
            </a:r>
          </a:p>
        </p:txBody>
      </p:sp>
      <p:sp>
        <p:nvSpPr>
          <p:cNvPr id="34" name="CuadroTexto 33">
            <a:extLst>
              <a:ext uri="{FF2B5EF4-FFF2-40B4-BE49-F238E27FC236}">
                <a16:creationId xmlns:a16="http://schemas.microsoft.com/office/drawing/2014/main" id="{DBFCA7BD-15DD-48B6-83DC-9748AD79E5E6}"/>
              </a:ext>
            </a:extLst>
          </p:cNvPr>
          <p:cNvSpPr txBox="1"/>
          <p:nvPr/>
        </p:nvSpPr>
        <p:spPr>
          <a:xfrm>
            <a:off x="7134909" y="5379698"/>
            <a:ext cx="1406942" cy="461665"/>
          </a:xfrm>
          <a:prstGeom prst="rect">
            <a:avLst/>
          </a:prstGeom>
          <a:noFill/>
        </p:spPr>
        <p:txBody>
          <a:bodyPr wrap="square" rtlCol="0">
            <a:spAutoFit/>
          </a:bodyPr>
          <a:lstStyle/>
          <a:p>
            <a:pPr algn="ctr"/>
            <a:r>
              <a:rPr lang="es-PE" sz="1200" b="1" dirty="0"/>
              <a:t>AUTOMATIZACION</a:t>
            </a:r>
          </a:p>
          <a:p>
            <a:pPr algn="ctr"/>
            <a:r>
              <a:rPr lang="es-PE" sz="1200" b="1" dirty="0"/>
              <a:t> DE MAPAS</a:t>
            </a:r>
          </a:p>
        </p:txBody>
      </p:sp>
      <p:pic>
        <p:nvPicPr>
          <p:cNvPr id="38" name="Imagen 37">
            <a:extLst>
              <a:ext uri="{FF2B5EF4-FFF2-40B4-BE49-F238E27FC236}">
                <a16:creationId xmlns:a16="http://schemas.microsoft.com/office/drawing/2014/main" id="{D860455F-745D-4371-9C34-49CF49D952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4623" y="2739697"/>
            <a:ext cx="3455023" cy="1705076"/>
          </a:xfrm>
          <a:prstGeom prst="rect">
            <a:avLst/>
          </a:prstGeom>
        </p:spPr>
      </p:pic>
      <p:pic>
        <p:nvPicPr>
          <p:cNvPr id="39" name="Imagen 38">
            <a:extLst>
              <a:ext uri="{FF2B5EF4-FFF2-40B4-BE49-F238E27FC236}">
                <a16:creationId xmlns:a16="http://schemas.microsoft.com/office/drawing/2014/main" id="{95C4B716-B26E-441C-A623-5BBCBB34BF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8344" y="712462"/>
            <a:ext cx="1407093" cy="2162159"/>
          </a:xfrm>
          <a:prstGeom prst="rect">
            <a:avLst/>
          </a:prstGeom>
          <a:ln>
            <a:solidFill>
              <a:schemeClr val="tx1"/>
            </a:solidFill>
          </a:ln>
        </p:spPr>
      </p:pic>
      <p:pic>
        <p:nvPicPr>
          <p:cNvPr id="21" name="Imagen 20">
            <a:extLst>
              <a:ext uri="{FF2B5EF4-FFF2-40B4-BE49-F238E27FC236}">
                <a16:creationId xmlns:a16="http://schemas.microsoft.com/office/drawing/2014/main" id="{F5F7EDD2-805E-42C0-BF7D-093E47F6AF72}"/>
              </a:ext>
            </a:extLst>
          </p:cNvPr>
          <p:cNvPicPr>
            <a:picLocks noChangeAspect="1"/>
          </p:cNvPicPr>
          <p:nvPr/>
        </p:nvPicPr>
        <p:blipFill>
          <a:blip r:embed="rId9"/>
          <a:stretch>
            <a:fillRect/>
          </a:stretch>
        </p:blipFill>
        <p:spPr>
          <a:xfrm>
            <a:off x="8617388" y="4742612"/>
            <a:ext cx="3147926" cy="1815724"/>
          </a:xfrm>
          <a:prstGeom prst="rect">
            <a:avLst/>
          </a:prstGeom>
        </p:spPr>
      </p:pic>
      <p:pic>
        <p:nvPicPr>
          <p:cNvPr id="1026" name="Picture 2" descr="An Overview of Leapfrog Hydro">
            <a:extLst>
              <a:ext uri="{FF2B5EF4-FFF2-40B4-BE49-F238E27FC236}">
                <a16:creationId xmlns:a16="http://schemas.microsoft.com/office/drawing/2014/main" id="{CAAD28D8-4D9B-4A06-B7D3-8DF7FCA21D2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05" t="15259" r="15222" b="39668"/>
          <a:stretch/>
        </p:blipFill>
        <p:spPr bwMode="auto">
          <a:xfrm>
            <a:off x="3462270" y="4944534"/>
            <a:ext cx="2409010" cy="146823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D282F50-C46E-4EDF-9655-B1DC6130F910}"/>
              </a:ext>
            </a:extLst>
          </p:cNvPr>
          <p:cNvSpPr txBox="1"/>
          <p:nvPr/>
        </p:nvSpPr>
        <p:spPr>
          <a:xfrm>
            <a:off x="310808" y="155529"/>
            <a:ext cx="3096344" cy="369332"/>
          </a:xfrm>
          <a:prstGeom prst="rect">
            <a:avLst/>
          </a:prstGeom>
          <a:noFill/>
        </p:spPr>
        <p:txBody>
          <a:bodyPr wrap="square" rtlCol="0">
            <a:spAutoFit/>
          </a:bodyPr>
          <a:lstStyle/>
          <a:p>
            <a:pPr algn="ctr"/>
            <a:r>
              <a:rPr lang="es-PE" b="1" i="1" dirty="0">
                <a:solidFill>
                  <a:srgbClr val="FF0000"/>
                </a:solidFill>
              </a:rPr>
              <a:t>AVANCES EN DESARROLLO</a:t>
            </a:r>
            <a:endParaRPr lang="en-US" b="1" i="1" dirty="0">
              <a:solidFill>
                <a:srgbClr val="FF0000"/>
              </a:solidFill>
            </a:endParaRPr>
          </a:p>
        </p:txBody>
      </p:sp>
    </p:spTree>
    <p:extLst>
      <p:ext uri="{BB962C8B-B14F-4D97-AF65-F5344CB8AC3E}">
        <p14:creationId xmlns:p14="http://schemas.microsoft.com/office/powerpoint/2010/main" val="50824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5" name="TextBox 4">
            <a:extLst>
              <a:ext uri="{FF2B5EF4-FFF2-40B4-BE49-F238E27FC236}">
                <a16:creationId xmlns:a16="http://schemas.microsoft.com/office/drawing/2014/main" id="{426D3017-9DD8-45CF-B2E5-882CDEBD3DD3}"/>
              </a:ext>
            </a:extLst>
          </p:cNvPr>
          <p:cNvSpPr txBox="1"/>
          <p:nvPr/>
        </p:nvSpPr>
        <p:spPr>
          <a:xfrm>
            <a:off x="94656" y="979864"/>
            <a:ext cx="12097344" cy="5632311"/>
          </a:xfrm>
          <a:prstGeom prst="rect">
            <a:avLst/>
          </a:prstGeom>
          <a:noFill/>
        </p:spPr>
        <p:txBody>
          <a:bodyPr wrap="square">
            <a:spAutoFit/>
          </a:bodyPr>
          <a:lstStyle/>
          <a:p>
            <a:pPr algn="l"/>
            <a:r>
              <a:rPr lang="es-ES" sz="1800" b="0" i="0" u="none" strike="noStrike" baseline="0" dirty="0">
                <a:latin typeface="LMRoman10-Regular"/>
              </a:rPr>
              <a:t>El </a:t>
            </a:r>
            <a:r>
              <a:rPr lang="es-ES" sz="1800" b="0" i="0" u="none" strike="noStrike" baseline="0" dirty="0" err="1">
                <a:latin typeface="LMRoman10-Regular"/>
              </a:rPr>
              <a:t>métodod</a:t>
            </a:r>
            <a:r>
              <a:rPr lang="es-ES" sz="1800" b="0" i="0" u="none" strike="noStrike" baseline="0" dirty="0">
                <a:latin typeface="LMRoman10-Regular"/>
              </a:rPr>
              <a:t> </a:t>
            </a:r>
            <a:r>
              <a:rPr lang="es-ES" sz="1800" b="1" i="0" u="none" strike="noStrike" baseline="0" dirty="0">
                <a:latin typeface="LMRoman10-Bold"/>
              </a:rPr>
              <a:t>heurístico multivariado </a:t>
            </a:r>
            <a:r>
              <a:rPr lang="es-ES" sz="1800" b="0" i="0" u="none" strike="noStrike" baseline="0" dirty="0">
                <a:latin typeface="LMRoman10-Regular"/>
              </a:rPr>
              <a:t>que consiste en la superposición de capas de variables implica un análisis cruzado de mapas y operaciones de geoprocesamiento teniendo en cuenta los siguiente aspectos:</a:t>
            </a:r>
          </a:p>
          <a:p>
            <a:pPr algn="l"/>
            <a:r>
              <a:rPr lang="en-US" sz="1800" b="0" i="0" u="none" strike="noStrike" baseline="0" dirty="0">
                <a:latin typeface="LMRoman10-Regular"/>
              </a:rPr>
              <a:t>• </a:t>
            </a:r>
            <a:r>
              <a:rPr lang="en-US" sz="1800" b="0" i="0" u="none" strike="noStrike" baseline="0" dirty="0" err="1">
                <a:latin typeface="LMRoman10-Regular"/>
              </a:rPr>
              <a:t>Uso</a:t>
            </a:r>
            <a:r>
              <a:rPr lang="en-US" sz="1800" b="0" i="0" u="none" strike="noStrike" baseline="0" dirty="0">
                <a:latin typeface="LMRoman10-Regular"/>
              </a:rPr>
              <a:t> de </a:t>
            </a:r>
            <a:r>
              <a:rPr lang="en-US" sz="1800" b="0" i="0" u="none" strike="noStrike" baseline="0" dirty="0" err="1">
                <a:latin typeface="LMRoman10-Regular"/>
              </a:rPr>
              <a:t>modelos</a:t>
            </a:r>
            <a:r>
              <a:rPr lang="en-US" sz="1800" b="0" i="0" u="none" strike="noStrike" baseline="0" dirty="0">
                <a:latin typeface="LMRoman10-Regular"/>
              </a:rPr>
              <a:t> de </a:t>
            </a:r>
            <a:r>
              <a:rPr lang="en-US" sz="1800" b="0" i="0" u="none" strike="noStrike" baseline="0" dirty="0" err="1">
                <a:latin typeface="LMRoman10-Regular"/>
              </a:rPr>
              <a:t>elevación</a:t>
            </a:r>
            <a:r>
              <a:rPr lang="en-US" sz="1800" b="0" i="0" u="none" strike="noStrike" baseline="0" dirty="0">
                <a:latin typeface="LMRoman10-Regular"/>
              </a:rPr>
              <a:t> digital (MDE base </a:t>
            </a:r>
            <a:r>
              <a:rPr lang="en-US" sz="1800" b="0" i="0" u="none" strike="noStrike" baseline="0" dirty="0" err="1">
                <a:latin typeface="LMRoman10-Regular"/>
              </a:rPr>
              <a:t>topográfica</a:t>
            </a:r>
            <a:r>
              <a:rPr lang="en-US" sz="1800" b="0" i="0" u="none" strike="noStrike" baseline="0" dirty="0">
                <a:latin typeface="LMRoman10-Regular"/>
              </a:rPr>
              <a:t> 1:100 000) </a:t>
            </a:r>
            <a:r>
              <a:rPr lang="en-US" sz="1800" b="0" i="0" u="none" strike="noStrike" baseline="0" dirty="0" err="1">
                <a:latin typeface="LMRoman10-Regular"/>
              </a:rPr>
              <a:t>proveniente</a:t>
            </a:r>
            <a:r>
              <a:rPr lang="en-US" sz="1800" b="0" i="0" u="none" strike="noStrike" baseline="0" dirty="0">
                <a:latin typeface="LMRoman10-Regular"/>
              </a:rPr>
              <a:t> del Instituto </a:t>
            </a:r>
            <a:r>
              <a:rPr lang="en-US" sz="1800" b="0" i="0" u="none" strike="noStrike" baseline="0" dirty="0" err="1">
                <a:latin typeface="LMRoman10-Regular"/>
              </a:rPr>
              <a:t>Geográfico</a:t>
            </a:r>
            <a:r>
              <a:rPr lang="en-US" sz="1800" b="0" i="0" u="none" strike="noStrike" baseline="0" dirty="0">
                <a:latin typeface="LMRoman10-Regular"/>
              </a:rPr>
              <a:t> Nacional (IGN).</a:t>
            </a:r>
          </a:p>
          <a:p>
            <a:pPr algn="l"/>
            <a:r>
              <a:rPr lang="es-ES" sz="1800" b="0" i="0" u="none" strike="noStrike" baseline="0" dirty="0">
                <a:latin typeface="LMRoman10-Regular"/>
              </a:rPr>
              <a:t>• Inventario de Movimiento en Masa a Nivel Nacional (1:100 000 y 1:50 000) con 28495 MM.</a:t>
            </a:r>
          </a:p>
          <a:p>
            <a:pPr algn="l"/>
            <a:r>
              <a:rPr lang="es-ES" sz="1800" b="0" i="0" u="none" strike="noStrike" baseline="0" dirty="0">
                <a:latin typeface="LMRoman10-Regular"/>
              </a:rPr>
              <a:t>• Tipología de movimientos en masa: estandarizada (PMA:GCA 2007).</a:t>
            </a:r>
          </a:p>
          <a:p>
            <a:pPr algn="l"/>
            <a:r>
              <a:rPr lang="en-US" sz="1800" b="0" i="0" u="none" strike="noStrike" baseline="0" dirty="0">
                <a:latin typeface="LMRoman10-Regular"/>
              </a:rPr>
              <a:t>• </a:t>
            </a:r>
            <a:r>
              <a:rPr lang="en-US" sz="1800" b="0" i="0" u="none" strike="noStrike" baseline="0" dirty="0" err="1">
                <a:latin typeface="LMRoman10-Regular"/>
              </a:rPr>
              <a:t>Características</a:t>
            </a:r>
            <a:r>
              <a:rPr lang="en-US" sz="1800" b="0" i="0" u="none" strike="noStrike" baseline="0" dirty="0">
                <a:latin typeface="LMRoman10-Regular"/>
              </a:rPr>
              <a:t> </a:t>
            </a:r>
            <a:r>
              <a:rPr lang="en-US" sz="1800" b="0" i="0" u="none" strike="noStrike" baseline="0" dirty="0" err="1">
                <a:latin typeface="LMRoman10-Regular"/>
              </a:rPr>
              <a:t>geológico</a:t>
            </a:r>
            <a:r>
              <a:rPr lang="en-US" sz="1800" b="0" i="0" u="none" strike="noStrike" baseline="0" dirty="0">
                <a:latin typeface="LMRoman10-Regular"/>
              </a:rPr>
              <a:t> - </a:t>
            </a:r>
            <a:r>
              <a:rPr lang="en-US" sz="1800" b="0" i="0" u="none" strike="noStrike" baseline="0" dirty="0" err="1">
                <a:latin typeface="LMRoman10-Regular"/>
              </a:rPr>
              <a:t>estructurales</a:t>
            </a:r>
            <a:r>
              <a:rPr lang="en-US" sz="1800" b="0" i="0" u="none" strike="noStrike" baseline="0" dirty="0">
                <a:latin typeface="LMRoman10-Regular"/>
              </a:rPr>
              <a:t>: Carta </a:t>
            </a:r>
            <a:r>
              <a:rPr lang="en-US" sz="1800" b="0" i="0" u="none" strike="noStrike" baseline="0" dirty="0" err="1">
                <a:latin typeface="LMRoman10-Regular"/>
              </a:rPr>
              <a:t>Geológica</a:t>
            </a:r>
            <a:r>
              <a:rPr lang="en-US" sz="1800" b="0" i="0" u="none" strike="noStrike" baseline="0" dirty="0">
                <a:latin typeface="LMRoman10-Regular"/>
              </a:rPr>
              <a:t> Nacional INGEMMET (1: 1 000 000) </a:t>
            </a:r>
            <a:r>
              <a:rPr lang="en-US" sz="1800" b="0" i="0" u="none" strike="noStrike" baseline="0" dirty="0" err="1">
                <a:latin typeface="LMRoman10-Regular"/>
              </a:rPr>
              <a:t>respaldada</a:t>
            </a:r>
            <a:r>
              <a:rPr lang="en-US" sz="1800" b="0" i="0" u="none" strike="noStrike" baseline="0" dirty="0">
                <a:latin typeface="LMRoman10-Regular"/>
              </a:rPr>
              <a:t> con </a:t>
            </a:r>
            <a:r>
              <a:rPr lang="en-US" sz="1800" b="0" i="0" u="none" strike="noStrike" baseline="0" dirty="0" err="1">
                <a:latin typeface="LMRoman10-Regular"/>
              </a:rPr>
              <a:t>mapas</a:t>
            </a:r>
            <a:r>
              <a:rPr lang="en-US" sz="1800" b="0" i="0" u="none" strike="noStrike" baseline="0" dirty="0">
                <a:latin typeface="LMRoman10-Regular"/>
              </a:rPr>
              <a:t> a </a:t>
            </a:r>
            <a:r>
              <a:rPr lang="en-US" sz="1800" b="0" i="0" u="none" strike="noStrike" baseline="0" dirty="0" err="1">
                <a:latin typeface="LMRoman10-Regular"/>
              </a:rPr>
              <a:t>escala</a:t>
            </a:r>
            <a:r>
              <a:rPr lang="en-US" sz="1800" b="0" i="0" u="none" strike="noStrike" baseline="0" dirty="0">
                <a:latin typeface="LMRoman10-Regular"/>
              </a:rPr>
              <a:t> 1:100 000.</a:t>
            </a:r>
          </a:p>
          <a:p>
            <a:pPr algn="l"/>
            <a:r>
              <a:rPr lang="es-ES" sz="1800" b="0" i="0" u="none" strike="noStrike" baseline="0" dirty="0">
                <a:latin typeface="LMRoman10-Regular"/>
              </a:rPr>
              <a:t>• Características geomorfológicas: trabajos por franjas y regiones.</a:t>
            </a:r>
          </a:p>
          <a:p>
            <a:pPr algn="l"/>
            <a:r>
              <a:rPr lang="es-ES" sz="1800" b="0" i="0" u="none" strike="noStrike" baseline="0" dirty="0">
                <a:latin typeface="LMRoman10-Regular"/>
              </a:rPr>
              <a:t>• Cobertura vegetal y uso del suelo: INREANA (1995) a escala 1:250 000.</a:t>
            </a:r>
          </a:p>
          <a:p>
            <a:pPr algn="l"/>
            <a:r>
              <a:rPr lang="en-US" sz="1800" b="0" i="0" u="none" strike="noStrike" baseline="0" dirty="0">
                <a:latin typeface="LMRoman10-Regular"/>
              </a:rPr>
              <a:t>• </a:t>
            </a:r>
            <a:r>
              <a:rPr lang="en-US" sz="1800" b="0" i="0" u="none" strike="noStrike" baseline="0" dirty="0" err="1">
                <a:latin typeface="LMRoman10-Regular"/>
              </a:rPr>
              <a:t>Características</a:t>
            </a:r>
            <a:r>
              <a:rPr lang="en-US" sz="1800" b="0" i="0" u="none" strike="noStrike" baseline="0" dirty="0">
                <a:latin typeface="LMRoman10-Regular"/>
              </a:rPr>
              <a:t> </a:t>
            </a:r>
            <a:r>
              <a:rPr lang="en-US" sz="1800" b="0" i="0" u="none" strike="noStrike" baseline="0" dirty="0" err="1">
                <a:latin typeface="LMRoman10-Regular"/>
              </a:rPr>
              <a:t>Hidrogeológicas</a:t>
            </a:r>
            <a:r>
              <a:rPr lang="en-US" sz="1800" b="0" i="0" u="none" strike="noStrike" baseline="0" dirty="0">
                <a:latin typeface="LMRoman10-Regular"/>
              </a:rPr>
              <a:t> (</a:t>
            </a:r>
            <a:r>
              <a:rPr lang="en-US" sz="1800" b="0" i="0" u="none" strike="noStrike" baseline="0" dirty="0" err="1">
                <a:latin typeface="LMRoman10-Regular"/>
              </a:rPr>
              <a:t>mapa</a:t>
            </a:r>
            <a:r>
              <a:rPr lang="en-US" sz="1800" b="0" i="0" u="none" strike="noStrike" baseline="0" dirty="0">
                <a:latin typeface="LMRoman10-Regular"/>
              </a:rPr>
              <a:t> </a:t>
            </a:r>
            <a:r>
              <a:rPr lang="en-US" sz="1800" b="0" i="0" u="none" strike="noStrike" baseline="0" dirty="0" err="1">
                <a:latin typeface="LMRoman10-Regular"/>
              </a:rPr>
              <a:t>hidrogeológico</a:t>
            </a:r>
            <a:r>
              <a:rPr lang="en-US" sz="1800" b="0" i="0" u="none" strike="noStrike" baseline="0" dirty="0">
                <a:latin typeface="LMRoman10-Regular"/>
              </a:rPr>
              <a:t> del Perú 1:2 000 000).</a:t>
            </a:r>
          </a:p>
          <a:p>
            <a:pPr algn="l"/>
            <a:r>
              <a:rPr lang="es-ES" sz="1800" b="0" i="0" u="none" strike="noStrike" baseline="0" dirty="0">
                <a:latin typeface="LMRoman10-Regular"/>
              </a:rPr>
              <a:t>• Mapas de Susceptibilidad a los movimientos en masa por regiones (50% del territorio) a escalas entre </a:t>
            </a:r>
            <a:r>
              <a:rPr lang="pt-BR" sz="1800" b="0" i="0" u="none" strike="noStrike" baseline="0" dirty="0">
                <a:latin typeface="LMRoman10-Regular"/>
              </a:rPr>
              <a:t>1:150 000 a 1:250 000.</a:t>
            </a:r>
          </a:p>
          <a:p>
            <a:pPr algn="l"/>
            <a:r>
              <a:rPr lang="es-ES" sz="1800" b="0" i="0" u="none" strike="noStrike" baseline="0" dirty="0">
                <a:latin typeface="LMRoman10-Regular"/>
              </a:rPr>
              <a:t>Los factores condicionantes tomados han sido: </a:t>
            </a:r>
            <a:r>
              <a:rPr lang="es-ES" sz="1800" b="0" i="1" u="none" strike="noStrike" baseline="0" dirty="0">
                <a:latin typeface="LMRoman10-Italic"/>
              </a:rPr>
              <a:t>pendiente</a:t>
            </a:r>
            <a:r>
              <a:rPr lang="es-ES" sz="1800" b="0" i="0" u="none" strike="noStrike" baseline="0" dirty="0">
                <a:latin typeface="LMRoman10-Regular"/>
              </a:rPr>
              <a:t>, </a:t>
            </a:r>
            <a:r>
              <a:rPr lang="es-ES" sz="1800" b="0" i="1" u="none" strike="noStrike" baseline="0" dirty="0">
                <a:latin typeface="LMRoman10-Italic"/>
              </a:rPr>
              <a:t>geomorfología</a:t>
            </a:r>
            <a:r>
              <a:rPr lang="es-ES" sz="1800" b="0" i="0" u="none" strike="noStrike" baseline="0" dirty="0">
                <a:latin typeface="LMRoman10-Regular"/>
              </a:rPr>
              <a:t>, </a:t>
            </a:r>
            <a:r>
              <a:rPr lang="es-ES" sz="1800" b="0" i="1" u="none" strike="noStrike" baseline="0" dirty="0">
                <a:latin typeface="LMRoman10-Italic"/>
              </a:rPr>
              <a:t>litología</a:t>
            </a:r>
            <a:r>
              <a:rPr lang="es-ES" sz="1800" b="0" i="0" u="none" strike="noStrike" baseline="0" dirty="0">
                <a:latin typeface="LMRoman10-Regular"/>
              </a:rPr>
              <a:t>, </a:t>
            </a:r>
            <a:r>
              <a:rPr lang="es-ES" sz="1800" b="0" i="1" u="none" strike="noStrike" baseline="0" dirty="0">
                <a:latin typeface="LMRoman10-Italic"/>
              </a:rPr>
              <a:t>hidrogeología </a:t>
            </a:r>
            <a:r>
              <a:rPr lang="es-ES" sz="1800" b="0" i="0" u="none" strike="noStrike" baseline="0" dirty="0">
                <a:latin typeface="LMRoman10-Regular"/>
              </a:rPr>
              <a:t>y </a:t>
            </a:r>
            <a:r>
              <a:rPr lang="es-ES" sz="1800" b="0" i="1" u="none" strike="noStrike" baseline="0" dirty="0">
                <a:latin typeface="LMRoman10-Italic"/>
              </a:rPr>
              <a:t>cobertura </a:t>
            </a:r>
            <a:r>
              <a:rPr lang="en-US" sz="1800" b="0" i="1" u="none" strike="noStrike" baseline="0" dirty="0">
                <a:latin typeface="LMRoman10-Italic"/>
              </a:rPr>
              <a:t>vegetal</a:t>
            </a:r>
            <a:r>
              <a:rPr lang="en-US" sz="1800" b="0" i="0" u="none" strike="noStrike" baseline="0" dirty="0">
                <a:latin typeface="LMRoman10-Regular"/>
              </a:rPr>
              <a:t>.</a:t>
            </a:r>
          </a:p>
          <a:p>
            <a:pPr algn="l"/>
            <a:r>
              <a:rPr lang="es-ES" sz="1800" b="0" i="0" u="none" strike="noStrike" baseline="0" dirty="0">
                <a:latin typeface="LMRoman10-Regular"/>
              </a:rPr>
              <a:t>Tamaño de píxel 100*100 </a:t>
            </a:r>
            <a:r>
              <a:rPr lang="es-ES" sz="1800" b="0" i="1" u="none" strike="noStrike" baseline="0" dirty="0">
                <a:latin typeface="LMMathItalic10-Regular"/>
              </a:rPr>
              <a:t>m</a:t>
            </a:r>
            <a:r>
              <a:rPr lang="es-ES" sz="800" b="0" i="1" u="none" strike="noStrike" baseline="0" dirty="0">
                <a:latin typeface="LMRoman7-Regular"/>
              </a:rPr>
              <a:t>2</a:t>
            </a:r>
            <a:r>
              <a:rPr lang="es-ES" sz="1800" b="0" i="0" u="none" strike="noStrike" baseline="0" dirty="0">
                <a:latin typeface="LMRoman10-Regular"/>
              </a:rPr>
              <a:t>,</a:t>
            </a:r>
          </a:p>
          <a:p>
            <a:pPr algn="l"/>
            <a:r>
              <a:rPr lang="es-ES" sz="1800" b="0" i="0" u="none" strike="noStrike" baseline="0" dirty="0">
                <a:latin typeface="LMRoman10-Regular"/>
              </a:rPr>
              <a:t>La combinación de factores se realiza por álgebra de </a:t>
            </a:r>
            <a:r>
              <a:rPr lang="es-ES" sz="1800" b="0" i="0" u="none" strike="noStrike" baseline="0" dirty="0" err="1">
                <a:latin typeface="LMRoman10-Regular"/>
              </a:rPr>
              <a:t>raster</a:t>
            </a:r>
            <a:r>
              <a:rPr lang="es-ES" sz="1800" b="0" i="0" u="none" strike="noStrike" baseline="0" dirty="0">
                <a:latin typeface="LMRoman10-Regular"/>
              </a:rPr>
              <a:t>, de la siguiente manera:</a:t>
            </a:r>
          </a:p>
          <a:p>
            <a:pPr algn="ctr"/>
            <a:r>
              <a:rPr lang="en-US" sz="1800" b="1" i="1" u="none" strike="noStrike" baseline="0" dirty="0">
                <a:latin typeface="LMMathItalic10-Regular"/>
              </a:rPr>
              <a:t>SMM</a:t>
            </a:r>
            <a:r>
              <a:rPr lang="en-US" sz="1800" b="0" i="1" u="none" strike="noStrike" baseline="0" dirty="0">
                <a:latin typeface="LMMathItalic10-Regular"/>
              </a:rPr>
              <a:t> </a:t>
            </a:r>
            <a:r>
              <a:rPr lang="en-US" sz="1800" b="0" i="0" u="none" strike="noStrike" baseline="0" dirty="0">
                <a:latin typeface="LMRoman10-Regular"/>
              </a:rPr>
              <a:t>= (</a:t>
            </a:r>
            <a:r>
              <a:rPr lang="en-US" sz="1800" b="1" i="1" u="none" strike="noStrike" baseline="0" dirty="0">
                <a:latin typeface="LMMathItalic10-Regular"/>
              </a:rPr>
              <a:t>SCV</a:t>
            </a:r>
            <a:r>
              <a:rPr lang="en-US" sz="1800" b="0" i="1" u="none" strike="noStrike" baseline="0" dirty="0">
                <a:latin typeface="LMMathItalic10-Regular"/>
              </a:rPr>
              <a:t> </a:t>
            </a:r>
            <a:r>
              <a:rPr lang="en-US" sz="1800" b="0" i="0" u="none" strike="noStrike" baseline="0" dirty="0">
                <a:latin typeface="LMRoman10-Regular"/>
              </a:rPr>
              <a:t>(0</a:t>
            </a:r>
            <a:r>
              <a:rPr lang="en-US" sz="1800" b="0" i="1" u="none" strike="noStrike" baseline="0" dirty="0">
                <a:latin typeface="LMMathItalic10-Regular"/>
              </a:rPr>
              <a:t>.</a:t>
            </a:r>
            <a:r>
              <a:rPr lang="en-US" sz="1800" b="0" i="0" u="none" strike="noStrike" baseline="0" dirty="0">
                <a:latin typeface="LMRoman10-Regular"/>
              </a:rPr>
              <a:t>05) + </a:t>
            </a:r>
            <a:r>
              <a:rPr lang="en-US" sz="1800" b="1" i="1" u="none" strike="noStrike" baseline="0" dirty="0">
                <a:latin typeface="LMMathItalic10-Regular"/>
              </a:rPr>
              <a:t>SHG</a:t>
            </a:r>
            <a:r>
              <a:rPr lang="en-US" sz="1800" b="0" i="0" u="none" strike="noStrike" baseline="0" dirty="0">
                <a:latin typeface="LMRoman10-Regular"/>
              </a:rPr>
              <a:t>(0</a:t>
            </a:r>
            <a:r>
              <a:rPr lang="en-US" sz="1800" b="0" i="1" u="none" strike="noStrike" baseline="0" dirty="0">
                <a:latin typeface="LMMathItalic10-Regular"/>
              </a:rPr>
              <a:t>.</a:t>
            </a:r>
            <a:r>
              <a:rPr lang="en-US" sz="1800" b="0" i="0" u="none" strike="noStrike" baseline="0" dirty="0">
                <a:latin typeface="LMRoman10-Regular"/>
              </a:rPr>
              <a:t>10) + </a:t>
            </a:r>
            <a:r>
              <a:rPr lang="en-US" sz="1800" b="1" i="1" u="none" strike="noStrike" baseline="0" dirty="0">
                <a:latin typeface="LMMathItalic10-Regular"/>
              </a:rPr>
              <a:t>SGM</a:t>
            </a:r>
            <a:r>
              <a:rPr lang="en-US" sz="1800" b="0" i="0" u="none" strike="noStrike" baseline="0" dirty="0">
                <a:latin typeface="LMRoman10-Regular"/>
              </a:rPr>
              <a:t>(0</a:t>
            </a:r>
            <a:r>
              <a:rPr lang="en-US" sz="1800" b="0" i="1" u="none" strike="noStrike" baseline="0" dirty="0">
                <a:latin typeface="LMMathItalic10-Regular"/>
              </a:rPr>
              <a:t>.</a:t>
            </a:r>
            <a:r>
              <a:rPr lang="en-US" sz="1800" b="0" i="0" u="none" strike="noStrike" baseline="0" dirty="0">
                <a:latin typeface="LMRoman10-Regular"/>
              </a:rPr>
              <a:t>25) + </a:t>
            </a:r>
            <a:r>
              <a:rPr lang="en-US" sz="1800" b="1" i="1" u="none" strike="noStrike" baseline="0" dirty="0">
                <a:latin typeface="LMMathItalic10-Regular"/>
              </a:rPr>
              <a:t>SP</a:t>
            </a:r>
            <a:r>
              <a:rPr lang="en-US" sz="1800" b="0" i="0" u="none" strike="noStrike" baseline="0" dirty="0">
                <a:latin typeface="LMRoman10-Regular"/>
              </a:rPr>
              <a:t>(0</a:t>
            </a:r>
            <a:r>
              <a:rPr lang="en-US" sz="1800" b="0" i="1" u="none" strike="noStrike" baseline="0" dirty="0">
                <a:latin typeface="LMMathItalic10-Regular"/>
              </a:rPr>
              <a:t>.</a:t>
            </a:r>
            <a:r>
              <a:rPr lang="en-US" sz="1800" b="0" i="0" u="none" strike="noStrike" baseline="0" dirty="0">
                <a:latin typeface="LMRoman10-Regular"/>
              </a:rPr>
              <a:t>2) + </a:t>
            </a:r>
            <a:r>
              <a:rPr lang="en-US" sz="1800" b="1" i="1" u="none" strike="noStrike" baseline="0" dirty="0">
                <a:latin typeface="LMMathItalic10-Regular"/>
              </a:rPr>
              <a:t>SL</a:t>
            </a:r>
            <a:r>
              <a:rPr lang="en-US" sz="1800" b="0" i="0" u="none" strike="noStrike" baseline="0" dirty="0">
                <a:latin typeface="LMRoman10-Regular"/>
              </a:rPr>
              <a:t>(0</a:t>
            </a:r>
            <a:r>
              <a:rPr lang="en-US" sz="1800" b="0" i="1" u="none" strike="noStrike" baseline="0" dirty="0">
                <a:latin typeface="LMMathItalic10-Regular"/>
              </a:rPr>
              <a:t>.</a:t>
            </a:r>
            <a:r>
              <a:rPr lang="en-US" sz="1800" b="0" i="0" u="none" strike="noStrike" baseline="0" dirty="0">
                <a:latin typeface="LMRoman10-Regular"/>
              </a:rPr>
              <a:t>4))/5</a:t>
            </a:r>
          </a:p>
          <a:p>
            <a:pPr algn="l"/>
            <a:endParaRPr lang="en-US" sz="1800" b="0" i="0" u="none" strike="noStrike" baseline="0" dirty="0">
              <a:latin typeface="LMRoman10-Regular"/>
            </a:endParaRPr>
          </a:p>
          <a:p>
            <a:pPr algn="l"/>
            <a:r>
              <a:rPr lang="en-US" sz="1800" b="0" i="0" u="none" strike="noStrike" baseline="0" dirty="0" err="1">
                <a:latin typeface="LMRoman10-Regular"/>
              </a:rPr>
              <a:t>Donde</a:t>
            </a:r>
            <a:r>
              <a:rPr lang="en-US" sz="1800" b="0" i="0" u="none" strike="noStrike" baseline="0" dirty="0">
                <a:latin typeface="LMRoman10-Regular"/>
              </a:rPr>
              <a:t>:</a:t>
            </a:r>
          </a:p>
          <a:p>
            <a:pPr algn="l"/>
            <a:r>
              <a:rPr lang="es-ES" sz="1800" b="1" i="1" u="none" strike="noStrike" baseline="0" dirty="0" err="1">
                <a:latin typeface="LMRoman10-Italic"/>
              </a:rPr>
              <a:t>SMM</a:t>
            </a:r>
            <a:r>
              <a:rPr lang="es-ES" sz="1800" b="0" i="0" u="none" strike="noStrike" baseline="0" dirty="0" err="1">
                <a:latin typeface="LMRoman10-Regular"/>
              </a:rPr>
              <a:t>:Susceptibilidad</a:t>
            </a:r>
            <a:r>
              <a:rPr lang="es-ES" sz="1800" b="0" i="0" u="none" strike="noStrike" baseline="0" dirty="0">
                <a:latin typeface="LMRoman10-Regular"/>
              </a:rPr>
              <a:t> a los Movimientos en Masa, </a:t>
            </a:r>
            <a:r>
              <a:rPr lang="es-ES" sz="1800" b="1" i="1" u="none" strike="noStrike" baseline="0" dirty="0" err="1">
                <a:latin typeface="LMRoman10-Italic"/>
              </a:rPr>
              <a:t>SVC</a:t>
            </a:r>
            <a:r>
              <a:rPr lang="es-ES" sz="1800" b="0" i="0" u="none" strike="noStrike" baseline="0" dirty="0" err="1">
                <a:latin typeface="LMRoman10-Regular"/>
              </a:rPr>
              <a:t>:Susceptibilidad</a:t>
            </a:r>
            <a:r>
              <a:rPr lang="es-ES" sz="1800" b="0" i="0" u="none" strike="noStrike" baseline="0" dirty="0">
                <a:latin typeface="LMRoman10-Regular"/>
              </a:rPr>
              <a:t> por </a:t>
            </a:r>
            <a:r>
              <a:rPr lang="es-ES" sz="1800" b="0" i="0" u="none" strike="noStrike" baseline="0" dirty="0" err="1">
                <a:latin typeface="LMRoman10-Regular"/>
              </a:rPr>
              <a:t>Covertura</a:t>
            </a:r>
            <a:r>
              <a:rPr lang="es-ES" sz="1800" b="0" i="0" u="none" strike="noStrike" baseline="0" dirty="0">
                <a:latin typeface="LMRoman10-Regular"/>
              </a:rPr>
              <a:t> Vegetal,</a:t>
            </a:r>
          </a:p>
          <a:p>
            <a:pPr algn="l"/>
            <a:r>
              <a:rPr lang="es-ES" sz="1800" b="1" i="1" u="none" strike="noStrike" baseline="0" dirty="0" err="1">
                <a:latin typeface="LMRoman10-Italic"/>
              </a:rPr>
              <a:t>SHG</a:t>
            </a:r>
            <a:r>
              <a:rPr lang="es-ES" sz="1800" b="0" i="0" u="none" strike="noStrike" baseline="0" dirty="0" err="1">
                <a:latin typeface="LMRoman10-Regular"/>
              </a:rPr>
              <a:t>:Susceptibilidad</a:t>
            </a:r>
            <a:r>
              <a:rPr lang="es-ES" sz="1800" b="0" i="0" u="none" strike="noStrike" baseline="0" dirty="0">
                <a:latin typeface="LMRoman10-Regular"/>
              </a:rPr>
              <a:t> por hidrogeología, </a:t>
            </a:r>
            <a:r>
              <a:rPr lang="es-ES" sz="1800" b="1" i="1" u="none" strike="noStrike" baseline="0" dirty="0">
                <a:latin typeface="LMRoman10-Italic"/>
              </a:rPr>
              <a:t>SGM</a:t>
            </a:r>
            <a:r>
              <a:rPr lang="es-ES" sz="1800" b="0" i="0" u="none" strike="noStrike" baseline="0" dirty="0">
                <a:latin typeface="LMRoman10-Regular"/>
              </a:rPr>
              <a:t>: Susceptibilidad por Geomorfología, </a:t>
            </a:r>
            <a:r>
              <a:rPr lang="es-ES" sz="1800" b="1" i="1" u="none" strike="noStrike" baseline="0" dirty="0" err="1">
                <a:latin typeface="LMRoman10-Italic"/>
              </a:rPr>
              <a:t>SP</a:t>
            </a:r>
            <a:r>
              <a:rPr lang="es-ES" sz="1800" b="0" i="0" u="none" strike="noStrike" baseline="0" dirty="0" err="1">
                <a:latin typeface="LMRoman10-Regular"/>
              </a:rPr>
              <a:t>:Susceptibilidad</a:t>
            </a:r>
            <a:endParaRPr lang="es-ES" sz="1800" b="0" i="0" u="none" strike="noStrike" baseline="0" dirty="0">
              <a:latin typeface="LMRoman10-Regular"/>
            </a:endParaRPr>
          </a:p>
          <a:p>
            <a:pPr algn="l"/>
            <a:r>
              <a:rPr lang="es-ES" sz="1800" b="0" i="0" u="none" strike="noStrike" baseline="0" dirty="0">
                <a:latin typeface="LMRoman10-Regular"/>
              </a:rPr>
              <a:t>por Pendiente, </a:t>
            </a:r>
            <a:r>
              <a:rPr lang="es-ES" sz="1800" b="1" i="1" u="none" strike="noStrike" baseline="0" dirty="0">
                <a:latin typeface="LMRoman10-Italic"/>
              </a:rPr>
              <a:t>SL</a:t>
            </a:r>
            <a:r>
              <a:rPr lang="es-ES" sz="1800" b="1" i="0" u="none" strike="noStrike" baseline="0" dirty="0">
                <a:latin typeface="LMRoman10-Regular"/>
              </a:rPr>
              <a:t>:</a:t>
            </a:r>
            <a:r>
              <a:rPr lang="es-ES" sz="1800" b="0" i="0" u="none" strike="noStrike" baseline="0" dirty="0">
                <a:latin typeface="LMRoman10-Regular"/>
              </a:rPr>
              <a:t> Susceptibilidad por Litología.</a:t>
            </a:r>
            <a:endParaRPr lang="en-US" dirty="0"/>
          </a:p>
        </p:txBody>
      </p:sp>
      <p:sp>
        <p:nvSpPr>
          <p:cNvPr id="6" name="TextBox 5">
            <a:extLst>
              <a:ext uri="{FF2B5EF4-FFF2-40B4-BE49-F238E27FC236}">
                <a16:creationId xmlns:a16="http://schemas.microsoft.com/office/drawing/2014/main" id="{5A252F7F-E66E-4E25-85A3-AD7B6D3AC6F4}"/>
              </a:ext>
            </a:extLst>
          </p:cNvPr>
          <p:cNvSpPr txBox="1"/>
          <p:nvPr/>
        </p:nvSpPr>
        <p:spPr>
          <a:xfrm>
            <a:off x="2567608" y="248590"/>
            <a:ext cx="8568952" cy="369332"/>
          </a:xfrm>
          <a:prstGeom prst="rect">
            <a:avLst/>
          </a:prstGeom>
          <a:noFill/>
        </p:spPr>
        <p:txBody>
          <a:bodyPr wrap="square" rtlCol="0">
            <a:spAutoFit/>
          </a:bodyPr>
          <a:lstStyle/>
          <a:p>
            <a:pPr algn="ctr"/>
            <a:r>
              <a:rPr lang="es-PE" b="1" dirty="0"/>
              <a:t>1. MÉTODO ACTUALMENTE USADO EN INGEMMET</a:t>
            </a:r>
            <a:endParaRPr lang="en-US" b="1" dirty="0"/>
          </a:p>
        </p:txBody>
      </p:sp>
    </p:spTree>
    <p:extLst>
      <p:ext uri="{BB962C8B-B14F-4D97-AF65-F5344CB8AC3E}">
        <p14:creationId xmlns:p14="http://schemas.microsoft.com/office/powerpoint/2010/main" val="3526790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3" name="Picture 2">
            <a:extLst>
              <a:ext uri="{FF2B5EF4-FFF2-40B4-BE49-F238E27FC236}">
                <a16:creationId xmlns:a16="http://schemas.microsoft.com/office/drawing/2014/main" id="{F10904F4-ABBC-4D69-8460-2EEF26BF6C09}"/>
              </a:ext>
            </a:extLst>
          </p:cNvPr>
          <p:cNvPicPr>
            <a:picLocks noChangeAspect="1"/>
          </p:cNvPicPr>
          <p:nvPr/>
        </p:nvPicPr>
        <p:blipFill>
          <a:blip r:embed="rId3"/>
          <a:stretch>
            <a:fillRect/>
          </a:stretch>
        </p:blipFill>
        <p:spPr>
          <a:xfrm>
            <a:off x="1631504" y="404664"/>
            <a:ext cx="8618044" cy="5975223"/>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Tree>
    <p:extLst>
      <p:ext uri="{BB962C8B-B14F-4D97-AF65-F5344CB8AC3E}">
        <p14:creationId xmlns:p14="http://schemas.microsoft.com/office/powerpoint/2010/main" val="2344491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466"/>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7" name="Picture 6">
            <a:extLst>
              <a:ext uri="{FF2B5EF4-FFF2-40B4-BE49-F238E27FC236}">
                <a16:creationId xmlns:a16="http://schemas.microsoft.com/office/drawing/2014/main" id="{6A05DC2E-0433-41E8-A8C7-1FBC773F33C0}"/>
              </a:ext>
            </a:extLst>
          </p:cNvPr>
          <p:cNvPicPr>
            <a:picLocks noChangeAspect="1"/>
          </p:cNvPicPr>
          <p:nvPr/>
        </p:nvPicPr>
        <p:blipFill>
          <a:blip r:embed="rId4"/>
          <a:stretch>
            <a:fillRect/>
          </a:stretch>
        </p:blipFill>
        <p:spPr>
          <a:xfrm>
            <a:off x="4637236" y="647551"/>
            <a:ext cx="7560840" cy="5723627"/>
          </a:xfrm>
          <a:prstGeom prst="rect">
            <a:avLst/>
          </a:prstGeom>
        </p:spPr>
      </p:pic>
      <p:pic>
        <p:nvPicPr>
          <p:cNvPr id="5" name="Picture 4">
            <a:extLst>
              <a:ext uri="{FF2B5EF4-FFF2-40B4-BE49-F238E27FC236}">
                <a16:creationId xmlns:a16="http://schemas.microsoft.com/office/drawing/2014/main" id="{1AAAECE7-93F7-4FAF-85D4-163679EB9042}"/>
              </a:ext>
            </a:extLst>
          </p:cNvPr>
          <p:cNvPicPr>
            <a:picLocks noChangeAspect="1"/>
          </p:cNvPicPr>
          <p:nvPr/>
        </p:nvPicPr>
        <p:blipFill>
          <a:blip r:embed="rId5"/>
          <a:stretch>
            <a:fillRect/>
          </a:stretch>
        </p:blipFill>
        <p:spPr>
          <a:xfrm>
            <a:off x="191344" y="1988840"/>
            <a:ext cx="4841950" cy="941377"/>
          </a:xfrm>
          <a:prstGeom prst="rect">
            <a:avLst/>
          </a:prstGeom>
          <a:ln>
            <a:solidFill>
              <a:schemeClr val="tx1"/>
            </a:solidFill>
          </a:ln>
        </p:spPr>
      </p:pic>
      <p:pic>
        <p:nvPicPr>
          <p:cNvPr id="4" name="Picture 3">
            <a:extLst>
              <a:ext uri="{FF2B5EF4-FFF2-40B4-BE49-F238E27FC236}">
                <a16:creationId xmlns:a16="http://schemas.microsoft.com/office/drawing/2014/main" id="{DC4E83D8-90B0-487F-9CD7-C0D02926918E}"/>
              </a:ext>
            </a:extLst>
          </p:cNvPr>
          <p:cNvPicPr>
            <a:picLocks noChangeAspect="1"/>
          </p:cNvPicPr>
          <p:nvPr/>
        </p:nvPicPr>
        <p:blipFill>
          <a:blip r:embed="rId6"/>
          <a:stretch>
            <a:fillRect/>
          </a:stretch>
        </p:blipFill>
        <p:spPr>
          <a:xfrm>
            <a:off x="369690" y="3356992"/>
            <a:ext cx="4286077" cy="789053"/>
          </a:xfrm>
          <a:prstGeom prst="rect">
            <a:avLst/>
          </a:prstGeom>
          <a:ln>
            <a:solidFill>
              <a:schemeClr val="tx1"/>
            </a:solidFill>
          </a:ln>
        </p:spPr>
      </p:pic>
    </p:spTree>
    <p:extLst>
      <p:ext uri="{BB962C8B-B14F-4D97-AF65-F5344CB8AC3E}">
        <p14:creationId xmlns:p14="http://schemas.microsoft.com/office/powerpoint/2010/main" val="1031464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7" name="TextBox 6">
            <a:extLst>
              <a:ext uri="{FF2B5EF4-FFF2-40B4-BE49-F238E27FC236}">
                <a16:creationId xmlns:a16="http://schemas.microsoft.com/office/drawing/2014/main" id="{C6F2A544-0BBC-44C9-840F-876D02E66886}"/>
              </a:ext>
            </a:extLst>
          </p:cNvPr>
          <p:cNvSpPr txBox="1"/>
          <p:nvPr/>
        </p:nvSpPr>
        <p:spPr>
          <a:xfrm>
            <a:off x="2927648" y="283618"/>
            <a:ext cx="6096000" cy="369332"/>
          </a:xfrm>
          <a:prstGeom prst="rect">
            <a:avLst/>
          </a:prstGeom>
          <a:noFill/>
        </p:spPr>
        <p:txBody>
          <a:bodyPr wrap="square">
            <a:spAutoFit/>
          </a:bodyPr>
          <a:lstStyle/>
          <a:p>
            <a:pPr algn="ctr"/>
            <a:r>
              <a:rPr lang="es-PE" b="1" i="1" dirty="0">
                <a:solidFill>
                  <a:srgbClr val="FF0000"/>
                </a:solidFill>
              </a:rPr>
              <a:t>LINKS EN SERVIDOR</a:t>
            </a:r>
            <a:endParaRPr lang="en-US" b="1" i="1" dirty="0">
              <a:solidFill>
                <a:srgbClr val="FF0000"/>
              </a:solidFill>
            </a:endParaRPr>
          </a:p>
        </p:txBody>
      </p:sp>
      <p:sp>
        <p:nvSpPr>
          <p:cNvPr id="5" name="TextBox 4">
            <a:extLst>
              <a:ext uri="{FF2B5EF4-FFF2-40B4-BE49-F238E27FC236}">
                <a16:creationId xmlns:a16="http://schemas.microsoft.com/office/drawing/2014/main" id="{5C02F94A-FA70-4EAB-89BB-D6B417B8BAA1}"/>
              </a:ext>
            </a:extLst>
          </p:cNvPr>
          <p:cNvSpPr txBox="1"/>
          <p:nvPr/>
        </p:nvSpPr>
        <p:spPr>
          <a:xfrm>
            <a:off x="479376" y="884573"/>
            <a:ext cx="10801200" cy="5432256"/>
          </a:xfrm>
          <a:prstGeom prst="rect">
            <a:avLst/>
          </a:prstGeom>
          <a:noFill/>
        </p:spPr>
        <p:txBody>
          <a:bodyPr wrap="square" rtlCol="0">
            <a:spAutoFit/>
          </a:bodyPr>
          <a:lstStyle/>
          <a:p>
            <a:r>
              <a:rPr lang="es-PE" sz="1600" dirty="0"/>
              <a:t>INICIO:</a:t>
            </a:r>
          </a:p>
          <a:p>
            <a:pPr marL="285750" indent="-285750">
              <a:buFont typeface="Arial" panose="020B0604020202020204" pitchFamily="34" charset="0"/>
              <a:buChar char="•"/>
            </a:pPr>
            <a:r>
              <a:rPr lang="es-PE" sz="1600" dirty="0">
                <a:hlinkClick r:id="rId4"/>
              </a:rPr>
              <a:t>http://branext.com/desarrollo/inicios/00.Dash01.html</a:t>
            </a:r>
            <a:endParaRPr lang="es-PE" sz="1600" dirty="0"/>
          </a:p>
          <a:p>
            <a:pPr marL="285750" indent="-285750">
              <a:buFont typeface="Arial" panose="020B0604020202020204" pitchFamily="34" charset="0"/>
              <a:buChar char="•"/>
            </a:pPr>
            <a:r>
              <a:rPr lang="es-PE" sz="1600" dirty="0">
                <a:hlinkClick r:id="rId5"/>
              </a:rPr>
              <a:t>http://branext.com/desarrollo/inicios/01LBG_MAPA_GGPLOT.html</a:t>
            </a:r>
            <a:endParaRPr lang="es-PE" sz="1600" dirty="0"/>
          </a:p>
          <a:p>
            <a:pPr marL="285750" indent="-285750">
              <a:buFont typeface="Arial" panose="020B0604020202020204" pitchFamily="34" charset="0"/>
              <a:buChar char="•"/>
            </a:pPr>
            <a:r>
              <a:rPr lang="es-PE" sz="1600" dirty="0">
                <a:hlinkClick r:id="rId6"/>
              </a:rPr>
              <a:t>http://branext.com/desarrollo/inicios/02Exposicion1.html</a:t>
            </a:r>
            <a:endParaRPr lang="es-PE" sz="1600" dirty="0"/>
          </a:p>
          <a:p>
            <a:pPr marL="285750" indent="-285750">
              <a:buFont typeface="Arial" panose="020B0604020202020204" pitchFamily="34" charset="0"/>
              <a:buChar char="•"/>
            </a:pPr>
            <a:r>
              <a:rPr lang="es-PE" sz="1600" dirty="0">
                <a:hlinkClick r:id="rId7"/>
              </a:rPr>
              <a:t>http://branext.com/desarrollo/inicios/03Seleccionador_Multiple.html</a:t>
            </a:r>
            <a:endParaRPr lang="es-PE" sz="1600" dirty="0"/>
          </a:p>
          <a:p>
            <a:endParaRPr lang="es-PE" sz="1600" dirty="0"/>
          </a:p>
          <a:p>
            <a:r>
              <a:rPr lang="es-PE" sz="1600" dirty="0"/>
              <a:t>HIDRO:</a:t>
            </a:r>
          </a:p>
          <a:p>
            <a:pPr marL="285750" indent="-285750">
              <a:buFont typeface="Arial" panose="020B0604020202020204" pitchFamily="34" charset="0"/>
              <a:buChar char="•"/>
            </a:pPr>
            <a:r>
              <a:rPr lang="es-PE" sz="1600" dirty="0">
                <a:hlinkClick r:id="rId8"/>
              </a:rPr>
              <a:t>http://branext.com/desarrollo/hidro/04.Analisis_Hidricos.html</a:t>
            </a:r>
            <a:endParaRPr lang="es-PE" sz="1600" dirty="0"/>
          </a:p>
          <a:p>
            <a:pPr marL="285750" indent="-285750">
              <a:buFont typeface="Arial" panose="020B0604020202020204" pitchFamily="34" charset="0"/>
              <a:buChar char="•"/>
            </a:pPr>
            <a:r>
              <a:rPr lang="es-PE" sz="1600" dirty="0">
                <a:hlinkClick r:id="rId9"/>
              </a:rPr>
              <a:t>http://branext.com/desarrollo/hidro/06.Hydro_Geoanalysis.html</a:t>
            </a:r>
            <a:endParaRPr lang="es-PE" sz="1600" dirty="0"/>
          </a:p>
          <a:p>
            <a:pPr marL="285750" indent="-285750">
              <a:buFont typeface="Arial" panose="020B0604020202020204" pitchFamily="34" charset="0"/>
              <a:buChar char="•"/>
            </a:pPr>
            <a:r>
              <a:rPr lang="es-PE" sz="1600" dirty="0">
                <a:hlinkClick r:id="rId10"/>
              </a:rPr>
              <a:t>http://branext.com/desarrollo/hidro/07.ParametrosFICO.html</a:t>
            </a:r>
            <a:endParaRPr lang="es-PE" sz="1600" dirty="0"/>
          </a:p>
          <a:p>
            <a:pPr marL="285750" indent="-285750">
              <a:buFont typeface="Arial" panose="020B0604020202020204" pitchFamily="34" charset="0"/>
              <a:buChar char="•"/>
            </a:pPr>
            <a:r>
              <a:rPr lang="es-PE" sz="1600" dirty="0">
                <a:hlinkClick r:id="rId11"/>
              </a:rPr>
              <a:t>http://branext.com/desarrollo/hidro/08.Piper_Map.html</a:t>
            </a:r>
            <a:endParaRPr lang="es-PE" sz="1600" dirty="0"/>
          </a:p>
          <a:p>
            <a:pPr marL="285750" indent="-285750">
              <a:buFont typeface="Arial" panose="020B0604020202020204" pitchFamily="34" charset="0"/>
              <a:buChar char="•"/>
            </a:pPr>
            <a:r>
              <a:rPr lang="es-PE" sz="1600" dirty="0">
                <a:hlinkClick r:id="rId12"/>
              </a:rPr>
              <a:t>http://branext.com/desarrollo/hidro/09.Time_Serie_Karst.html</a:t>
            </a:r>
            <a:endParaRPr lang="es-PE" sz="1600" dirty="0"/>
          </a:p>
          <a:p>
            <a:pPr marL="285750" indent="-285750">
              <a:buFont typeface="Arial" panose="020B0604020202020204" pitchFamily="34" charset="0"/>
              <a:buChar char="•"/>
            </a:pPr>
            <a:r>
              <a:rPr lang="es-PE" sz="1600" dirty="0">
                <a:hlinkClick r:id="rId13"/>
              </a:rPr>
              <a:t>http://branext.com/desarrollo/hidro/06Hidrogeo_V1.html</a:t>
            </a:r>
            <a:r>
              <a:rPr lang="es-PE" sz="1600" dirty="0"/>
              <a:t> (</a:t>
            </a:r>
            <a:r>
              <a:rPr lang="es-PE" sz="1600" dirty="0">
                <a:hlinkClick r:id="rId14"/>
              </a:rPr>
              <a:t>https://alonso-otiniano.shinyapps.io/Hidrogeo_V1/</a:t>
            </a:r>
            <a:r>
              <a:rPr lang="es-PE" sz="1600" dirty="0"/>
              <a:t>)</a:t>
            </a:r>
          </a:p>
          <a:p>
            <a:pPr marL="285750" indent="-285750">
              <a:buFont typeface="Arial" panose="020B0604020202020204" pitchFamily="34" charset="0"/>
              <a:buChar char="•"/>
            </a:pPr>
            <a:endParaRPr lang="es-PE" sz="1600" dirty="0"/>
          </a:p>
          <a:p>
            <a:r>
              <a:rPr lang="es-PE" sz="1600" dirty="0"/>
              <a:t>PELIGROS:</a:t>
            </a:r>
          </a:p>
          <a:p>
            <a:pPr marL="285750" indent="-285750">
              <a:buFont typeface="Arial" panose="020B0604020202020204" pitchFamily="34" charset="0"/>
              <a:buChar char="•"/>
            </a:pPr>
            <a:r>
              <a:rPr lang="es-PE" sz="1600" dirty="0">
                <a:hlinkClick r:id="rId15"/>
              </a:rPr>
              <a:t>http://branext.com/desarrollo/peligro/05.Filtro_Map_Peligros.html</a:t>
            </a:r>
            <a:endParaRPr lang="es-PE" sz="1600" dirty="0"/>
          </a:p>
          <a:p>
            <a:pPr marL="285750" indent="-285750">
              <a:buFont typeface="Arial" panose="020B0604020202020204" pitchFamily="34" charset="0"/>
              <a:buChar char="•"/>
            </a:pPr>
            <a:r>
              <a:rPr lang="es-PE" sz="1600" dirty="0">
                <a:hlinkClick r:id="rId16"/>
              </a:rPr>
              <a:t>http://branext.com/desarrollo/peligro/ANN_Peligros0.html</a:t>
            </a:r>
            <a:endParaRPr lang="es-PE" sz="1600" dirty="0"/>
          </a:p>
          <a:p>
            <a:pPr marL="285750" indent="-285750">
              <a:buFont typeface="Arial" panose="020B0604020202020204" pitchFamily="34" charset="0"/>
              <a:buChar char="•"/>
            </a:pPr>
            <a:r>
              <a:rPr lang="es-PE" sz="1600" dirty="0">
                <a:hlinkClick r:id="rId17"/>
              </a:rPr>
              <a:t>http://branext.com/desarrollo/peligro/Interactive_Map.html</a:t>
            </a:r>
            <a:endParaRPr lang="es-PE" sz="1600" dirty="0"/>
          </a:p>
          <a:p>
            <a:pPr marL="285750" indent="-285750">
              <a:buFont typeface="Arial" panose="020B0604020202020204" pitchFamily="34" charset="0"/>
              <a:buChar char="•"/>
            </a:pPr>
            <a:r>
              <a:rPr lang="es-PE" sz="1600" dirty="0">
                <a:hlinkClick r:id="rId18"/>
              </a:rPr>
              <a:t>http://branext.com/desarrollo/peligro/PREC_app.html</a:t>
            </a:r>
            <a:r>
              <a:rPr lang="es-PE" sz="1600" dirty="0"/>
              <a:t> (</a:t>
            </a:r>
            <a:r>
              <a:rPr lang="es-PE" sz="1600" dirty="0">
                <a:hlinkClick r:id="rId19"/>
              </a:rPr>
              <a:t>https://alonso-otiniano.shinyapps.io/peligros_geologicos/</a:t>
            </a:r>
            <a:r>
              <a:rPr lang="es-PE" sz="1600" dirty="0"/>
              <a:t>)</a:t>
            </a:r>
          </a:p>
          <a:p>
            <a:endParaRPr lang="en-US" sz="1100" dirty="0"/>
          </a:p>
          <a:p>
            <a:r>
              <a:rPr lang="en-US" sz="1600" dirty="0"/>
              <a:t>PCA:</a:t>
            </a:r>
          </a:p>
          <a:p>
            <a:pPr marL="171450" indent="-171450">
              <a:buFont typeface="Arial" panose="020B0604020202020204" pitchFamily="34" charset="0"/>
              <a:buChar char="•"/>
            </a:pPr>
            <a:r>
              <a:rPr lang="en-US" sz="1600" dirty="0">
                <a:hlinkClick r:id="rId20"/>
              </a:rPr>
              <a:t>http://branext.com/desarrollo/PCA_GEN.html</a:t>
            </a:r>
            <a:endParaRPr lang="en-US" sz="1600" dirty="0"/>
          </a:p>
        </p:txBody>
      </p:sp>
    </p:spTree>
    <p:extLst>
      <p:ext uri="{BB962C8B-B14F-4D97-AF65-F5344CB8AC3E}">
        <p14:creationId xmlns:p14="http://schemas.microsoft.com/office/powerpoint/2010/main" val="2655921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64" y="0"/>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7" name="TextBox 6">
            <a:extLst>
              <a:ext uri="{FF2B5EF4-FFF2-40B4-BE49-F238E27FC236}">
                <a16:creationId xmlns:a16="http://schemas.microsoft.com/office/drawing/2014/main" id="{4E07CB8F-6AF3-40B3-BAF4-607CE8923A43}"/>
              </a:ext>
            </a:extLst>
          </p:cNvPr>
          <p:cNvSpPr txBox="1"/>
          <p:nvPr/>
        </p:nvSpPr>
        <p:spPr>
          <a:xfrm>
            <a:off x="2916084" y="433256"/>
            <a:ext cx="6359831" cy="646331"/>
          </a:xfrm>
          <a:prstGeom prst="rect">
            <a:avLst/>
          </a:prstGeom>
          <a:noFill/>
        </p:spPr>
        <p:txBody>
          <a:bodyPr wrap="square">
            <a:spAutoFit/>
          </a:bodyPr>
          <a:lstStyle/>
          <a:p>
            <a:pPr algn="ctr"/>
            <a:r>
              <a:rPr lang="es-ES" b="1" dirty="0"/>
              <a:t>3.6 VARIABLES QUE DEBEN INTEGRARSE AL MODELO Y MEJORAS DEL MODELO</a:t>
            </a:r>
          </a:p>
        </p:txBody>
      </p:sp>
    </p:spTree>
    <p:extLst>
      <p:ext uri="{BB962C8B-B14F-4D97-AF65-F5344CB8AC3E}">
        <p14:creationId xmlns:p14="http://schemas.microsoft.com/office/powerpoint/2010/main" val="4019216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3" name="Picture 2">
            <a:extLst>
              <a:ext uri="{FF2B5EF4-FFF2-40B4-BE49-F238E27FC236}">
                <a16:creationId xmlns:a16="http://schemas.microsoft.com/office/drawing/2014/main" id="{1F587C64-0AEE-4773-99C1-2904CABF4F1E}"/>
              </a:ext>
            </a:extLst>
          </p:cNvPr>
          <p:cNvPicPr>
            <a:picLocks noChangeAspect="1"/>
          </p:cNvPicPr>
          <p:nvPr/>
        </p:nvPicPr>
        <p:blipFill>
          <a:blip r:embed="rId4"/>
          <a:stretch>
            <a:fillRect/>
          </a:stretch>
        </p:blipFill>
        <p:spPr>
          <a:xfrm>
            <a:off x="6384032" y="980728"/>
            <a:ext cx="5352275" cy="3901395"/>
          </a:xfrm>
          <a:prstGeom prst="rect">
            <a:avLst/>
          </a:prstGeom>
        </p:spPr>
      </p:pic>
      <p:sp>
        <p:nvSpPr>
          <p:cNvPr id="7" name="TextBox 6">
            <a:extLst>
              <a:ext uri="{FF2B5EF4-FFF2-40B4-BE49-F238E27FC236}">
                <a16:creationId xmlns:a16="http://schemas.microsoft.com/office/drawing/2014/main" id="{8D9EA2A2-92C3-4FB6-8AB8-C528C8BEFB37}"/>
              </a:ext>
            </a:extLst>
          </p:cNvPr>
          <p:cNvSpPr txBox="1"/>
          <p:nvPr/>
        </p:nvSpPr>
        <p:spPr>
          <a:xfrm>
            <a:off x="6240016" y="4848523"/>
            <a:ext cx="6155266" cy="769441"/>
          </a:xfrm>
          <a:prstGeom prst="rect">
            <a:avLst/>
          </a:prstGeom>
          <a:noFill/>
        </p:spPr>
        <p:txBody>
          <a:bodyPr wrap="square">
            <a:spAutoFit/>
          </a:bodyPr>
          <a:lstStyle/>
          <a:p>
            <a:pPr algn="l"/>
            <a:r>
              <a:rPr lang="es-ES" b="1" dirty="0">
                <a:latin typeface="Helvetica-Bold"/>
              </a:rPr>
              <a:t>M</a:t>
            </a:r>
            <a:r>
              <a:rPr lang="es-ES" sz="1800" b="1" i="0" u="none" strike="noStrike" baseline="0" dirty="0">
                <a:latin typeface="Helvetica-Bold"/>
              </a:rPr>
              <a:t>ovimientos en masa en la región andina: una guía para la evaluación de amenazas</a:t>
            </a:r>
          </a:p>
          <a:p>
            <a:pPr algn="l"/>
            <a:r>
              <a:rPr lang="es-ES" sz="800" b="1" i="0" u="none" strike="noStrike" baseline="0" dirty="0">
                <a:latin typeface="Helvetica-Bold"/>
              </a:rPr>
              <a:t>Publicación Geológica Multinacional No. 4, 2007.</a:t>
            </a:r>
            <a:endParaRPr lang="en-US" dirty="0"/>
          </a:p>
        </p:txBody>
      </p:sp>
      <p:pic>
        <p:nvPicPr>
          <p:cNvPr id="4" name="Picture 3">
            <a:extLst>
              <a:ext uri="{FF2B5EF4-FFF2-40B4-BE49-F238E27FC236}">
                <a16:creationId xmlns:a16="http://schemas.microsoft.com/office/drawing/2014/main" id="{1DE2A964-7FA8-4610-91B1-63E1A1F3D4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54" y="846780"/>
            <a:ext cx="6245813" cy="4417402"/>
          </a:xfrm>
          <a:prstGeom prst="rect">
            <a:avLst/>
          </a:prstGeom>
        </p:spPr>
      </p:pic>
    </p:spTree>
    <p:extLst>
      <p:ext uri="{BB962C8B-B14F-4D97-AF65-F5344CB8AC3E}">
        <p14:creationId xmlns:p14="http://schemas.microsoft.com/office/powerpoint/2010/main" val="1194059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6040"/>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sp>
        <p:nvSpPr>
          <p:cNvPr id="2" name="TextBox 1">
            <a:extLst>
              <a:ext uri="{FF2B5EF4-FFF2-40B4-BE49-F238E27FC236}">
                <a16:creationId xmlns:a16="http://schemas.microsoft.com/office/drawing/2014/main" id="{88074764-AD1F-4D71-AACD-CD9B39BF53F8}"/>
              </a:ext>
            </a:extLst>
          </p:cNvPr>
          <p:cNvSpPr txBox="1"/>
          <p:nvPr/>
        </p:nvSpPr>
        <p:spPr>
          <a:xfrm>
            <a:off x="731404" y="847948"/>
            <a:ext cx="10729192" cy="646331"/>
          </a:xfrm>
          <a:prstGeom prst="rect">
            <a:avLst/>
          </a:prstGeom>
          <a:noFill/>
        </p:spPr>
        <p:txBody>
          <a:bodyPr wrap="square" rtlCol="0">
            <a:spAutoFit/>
          </a:bodyPr>
          <a:lstStyle/>
          <a:p>
            <a:r>
              <a:rPr lang="es-PE" dirty="0"/>
              <a:t>Los primeros trabajos de redes neuronales artificiales aplicado a susceptibilidad por movimientos en masa empezaron con:</a:t>
            </a:r>
            <a:endParaRPr lang="en-US" dirty="0"/>
          </a:p>
        </p:txBody>
      </p:sp>
      <p:pic>
        <p:nvPicPr>
          <p:cNvPr id="4" name="Picture 3">
            <a:extLst>
              <a:ext uri="{FF2B5EF4-FFF2-40B4-BE49-F238E27FC236}">
                <a16:creationId xmlns:a16="http://schemas.microsoft.com/office/drawing/2014/main" id="{71F19AFB-177B-46D7-B1FC-89FAC7ED9686}"/>
              </a:ext>
            </a:extLst>
          </p:cNvPr>
          <p:cNvPicPr>
            <a:picLocks noChangeAspect="1"/>
          </p:cNvPicPr>
          <p:nvPr/>
        </p:nvPicPr>
        <p:blipFill>
          <a:blip r:embed="rId4"/>
          <a:stretch>
            <a:fillRect/>
          </a:stretch>
        </p:blipFill>
        <p:spPr>
          <a:xfrm>
            <a:off x="748844" y="1697555"/>
            <a:ext cx="3844576" cy="1082495"/>
          </a:xfrm>
          <a:prstGeom prst="rect">
            <a:avLst/>
          </a:prstGeom>
        </p:spPr>
      </p:pic>
      <p:pic>
        <p:nvPicPr>
          <p:cNvPr id="6" name="Picture 5">
            <a:extLst>
              <a:ext uri="{FF2B5EF4-FFF2-40B4-BE49-F238E27FC236}">
                <a16:creationId xmlns:a16="http://schemas.microsoft.com/office/drawing/2014/main" id="{B3FE8F5D-D9A4-4C85-86F4-21EAA6ACED5D}"/>
              </a:ext>
            </a:extLst>
          </p:cNvPr>
          <p:cNvPicPr>
            <a:picLocks noChangeAspect="1"/>
          </p:cNvPicPr>
          <p:nvPr/>
        </p:nvPicPr>
        <p:blipFill>
          <a:blip r:embed="rId5"/>
          <a:stretch>
            <a:fillRect/>
          </a:stretch>
        </p:blipFill>
        <p:spPr>
          <a:xfrm>
            <a:off x="8004561" y="1465138"/>
            <a:ext cx="3844576" cy="1880156"/>
          </a:xfrm>
          <a:prstGeom prst="rect">
            <a:avLst/>
          </a:prstGeom>
        </p:spPr>
      </p:pic>
      <p:sp>
        <p:nvSpPr>
          <p:cNvPr id="7" name="Arrow: Right 6">
            <a:extLst>
              <a:ext uri="{FF2B5EF4-FFF2-40B4-BE49-F238E27FC236}">
                <a16:creationId xmlns:a16="http://schemas.microsoft.com/office/drawing/2014/main" id="{C6EAA37F-1264-47F4-BD63-B952B22ADEE8}"/>
              </a:ext>
            </a:extLst>
          </p:cNvPr>
          <p:cNvSpPr/>
          <p:nvPr/>
        </p:nvSpPr>
        <p:spPr>
          <a:xfrm>
            <a:off x="4593420" y="1941885"/>
            <a:ext cx="864096" cy="4180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D420E2D-AA91-40FC-8B22-AC940442B5CB}"/>
              </a:ext>
            </a:extLst>
          </p:cNvPr>
          <p:cNvSpPr txBox="1"/>
          <p:nvPr/>
        </p:nvSpPr>
        <p:spPr>
          <a:xfrm>
            <a:off x="5453360" y="1251733"/>
            <a:ext cx="2747172" cy="369332"/>
          </a:xfrm>
          <a:prstGeom prst="rect">
            <a:avLst/>
          </a:prstGeom>
          <a:noFill/>
        </p:spPr>
        <p:txBody>
          <a:bodyPr wrap="square" rtlCol="0">
            <a:spAutoFit/>
          </a:bodyPr>
          <a:lstStyle/>
          <a:p>
            <a:pPr algn="ctr"/>
            <a:r>
              <a:rPr lang="es-PE" b="1" dirty="0">
                <a:solidFill>
                  <a:srgbClr val="FF0000"/>
                </a:solidFill>
              </a:rPr>
              <a:t>Factores Condicionantes</a:t>
            </a:r>
            <a:endParaRPr lang="en-US" b="1" dirty="0">
              <a:solidFill>
                <a:srgbClr val="FF0000"/>
              </a:solidFill>
            </a:endParaRPr>
          </a:p>
        </p:txBody>
      </p:sp>
      <p:sp>
        <p:nvSpPr>
          <p:cNvPr id="10" name="TextBox 9">
            <a:extLst>
              <a:ext uri="{FF2B5EF4-FFF2-40B4-BE49-F238E27FC236}">
                <a16:creationId xmlns:a16="http://schemas.microsoft.com/office/drawing/2014/main" id="{1E763AC8-BB95-4467-93C5-6E737E35E966}"/>
              </a:ext>
            </a:extLst>
          </p:cNvPr>
          <p:cNvSpPr txBox="1"/>
          <p:nvPr/>
        </p:nvSpPr>
        <p:spPr>
          <a:xfrm>
            <a:off x="116940" y="1889816"/>
            <a:ext cx="648072" cy="369332"/>
          </a:xfrm>
          <a:prstGeom prst="rect">
            <a:avLst/>
          </a:prstGeom>
          <a:noFill/>
        </p:spPr>
        <p:txBody>
          <a:bodyPr wrap="square" rtlCol="0">
            <a:spAutoFit/>
          </a:bodyPr>
          <a:lstStyle/>
          <a:p>
            <a:r>
              <a:rPr lang="es-PE" b="1" dirty="0">
                <a:solidFill>
                  <a:srgbClr val="FF0000"/>
                </a:solidFill>
              </a:rPr>
              <a:t>2003</a:t>
            </a:r>
            <a:endParaRPr lang="en-US" b="1" dirty="0">
              <a:solidFill>
                <a:srgbClr val="FF0000"/>
              </a:solidFill>
            </a:endParaRPr>
          </a:p>
        </p:txBody>
      </p:sp>
      <p:pic>
        <p:nvPicPr>
          <p:cNvPr id="13" name="Picture 12">
            <a:extLst>
              <a:ext uri="{FF2B5EF4-FFF2-40B4-BE49-F238E27FC236}">
                <a16:creationId xmlns:a16="http://schemas.microsoft.com/office/drawing/2014/main" id="{52B510D1-12A5-4F91-BDD2-CE38DE3D028C}"/>
              </a:ext>
            </a:extLst>
          </p:cNvPr>
          <p:cNvPicPr>
            <a:picLocks noChangeAspect="1"/>
          </p:cNvPicPr>
          <p:nvPr/>
        </p:nvPicPr>
        <p:blipFill>
          <a:blip r:embed="rId6"/>
          <a:stretch>
            <a:fillRect/>
          </a:stretch>
        </p:blipFill>
        <p:spPr>
          <a:xfrm>
            <a:off x="708140" y="4038726"/>
            <a:ext cx="4100711" cy="751658"/>
          </a:xfrm>
          <a:prstGeom prst="rect">
            <a:avLst/>
          </a:prstGeom>
        </p:spPr>
      </p:pic>
      <p:sp>
        <p:nvSpPr>
          <p:cNvPr id="15" name="Arrow: Right 14">
            <a:extLst>
              <a:ext uri="{FF2B5EF4-FFF2-40B4-BE49-F238E27FC236}">
                <a16:creationId xmlns:a16="http://schemas.microsoft.com/office/drawing/2014/main" id="{6A315603-150A-475E-8C99-4DDE38A821AA}"/>
              </a:ext>
            </a:extLst>
          </p:cNvPr>
          <p:cNvSpPr/>
          <p:nvPr/>
        </p:nvSpPr>
        <p:spPr>
          <a:xfrm>
            <a:off x="5084943" y="4289077"/>
            <a:ext cx="864096" cy="4180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FB2C1C7-036C-4B18-B335-3754DB25B3CA}"/>
              </a:ext>
            </a:extLst>
          </p:cNvPr>
          <p:cNvPicPr>
            <a:picLocks noChangeAspect="1"/>
          </p:cNvPicPr>
          <p:nvPr/>
        </p:nvPicPr>
        <p:blipFill>
          <a:blip r:embed="rId7"/>
          <a:stretch>
            <a:fillRect/>
          </a:stretch>
        </p:blipFill>
        <p:spPr>
          <a:xfrm>
            <a:off x="6450096" y="3429000"/>
            <a:ext cx="5033764" cy="2979386"/>
          </a:xfrm>
          <a:prstGeom prst="rect">
            <a:avLst/>
          </a:prstGeom>
        </p:spPr>
      </p:pic>
      <p:sp>
        <p:nvSpPr>
          <p:cNvPr id="18" name="TextBox 17">
            <a:extLst>
              <a:ext uri="{FF2B5EF4-FFF2-40B4-BE49-F238E27FC236}">
                <a16:creationId xmlns:a16="http://schemas.microsoft.com/office/drawing/2014/main" id="{807258BC-DC00-40ED-B1CA-B746B8CC827C}"/>
              </a:ext>
            </a:extLst>
          </p:cNvPr>
          <p:cNvSpPr txBox="1"/>
          <p:nvPr/>
        </p:nvSpPr>
        <p:spPr>
          <a:xfrm>
            <a:off x="60068" y="4239482"/>
            <a:ext cx="648072" cy="369332"/>
          </a:xfrm>
          <a:prstGeom prst="rect">
            <a:avLst/>
          </a:prstGeom>
          <a:noFill/>
        </p:spPr>
        <p:txBody>
          <a:bodyPr wrap="square" rtlCol="0">
            <a:spAutoFit/>
          </a:bodyPr>
          <a:lstStyle/>
          <a:p>
            <a:r>
              <a:rPr lang="es-PE" b="1" i="1" dirty="0">
                <a:solidFill>
                  <a:srgbClr val="FF0000"/>
                </a:solidFill>
              </a:rPr>
              <a:t>2004</a:t>
            </a:r>
            <a:endParaRPr lang="en-US" b="1" i="1" dirty="0">
              <a:solidFill>
                <a:srgbClr val="FF0000"/>
              </a:solidFill>
            </a:endParaRPr>
          </a:p>
        </p:txBody>
      </p:sp>
      <p:sp>
        <p:nvSpPr>
          <p:cNvPr id="19" name="TextBox 18">
            <a:extLst>
              <a:ext uri="{FF2B5EF4-FFF2-40B4-BE49-F238E27FC236}">
                <a16:creationId xmlns:a16="http://schemas.microsoft.com/office/drawing/2014/main" id="{91133EF4-6E9A-44A0-A252-6989BB12E6BF}"/>
              </a:ext>
            </a:extLst>
          </p:cNvPr>
          <p:cNvSpPr txBox="1"/>
          <p:nvPr/>
        </p:nvSpPr>
        <p:spPr>
          <a:xfrm>
            <a:off x="2567608" y="166040"/>
            <a:ext cx="8568952" cy="646331"/>
          </a:xfrm>
          <a:prstGeom prst="rect">
            <a:avLst/>
          </a:prstGeom>
          <a:noFill/>
        </p:spPr>
        <p:txBody>
          <a:bodyPr wrap="square" rtlCol="0">
            <a:spAutoFit/>
          </a:bodyPr>
          <a:lstStyle/>
          <a:p>
            <a:pPr algn="ctr"/>
            <a:r>
              <a:rPr lang="es-PE" b="1" dirty="0"/>
              <a:t>2. EVOLUCIÓN METODOLÓGICA DE DESARROLLO - MAPAS DE SUSCEPTIBILIDAD A MOVIMIENTOS EN MASA</a:t>
            </a:r>
            <a:endParaRPr lang="en-US" b="1" dirty="0"/>
          </a:p>
        </p:txBody>
      </p:sp>
    </p:spTree>
    <p:extLst>
      <p:ext uri="{BB962C8B-B14F-4D97-AF65-F5344CB8AC3E}">
        <p14:creationId xmlns:p14="http://schemas.microsoft.com/office/powerpoint/2010/main" val="2726062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3" name="Picture 2">
            <a:extLst>
              <a:ext uri="{FF2B5EF4-FFF2-40B4-BE49-F238E27FC236}">
                <a16:creationId xmlns:a16="http://schemas.microsoft.com/office/drawing/2014/main" id="{CC472BA6-CCA8-4991-BD05-3DA1BF53BD4F}"/>
              </a:ext>
            </a:extLst>
          </p:cNvPr>
          <p:cNvPicPr>
            <a:picLocks noChangeAspect="1"/>
          </p:cNvPicPr>
          <p:nvPr/>
        </p:nvPicPr>
        <p:blipFill>
          <a:blip r:embed="rId4"/>
          <a:stretch>
            <a:fillRect/>
          </a:stretch>
        </p:blipFill>
        <p:spPr>
          <a:xfrm>
            <a:off x="7499186" y="180774"/>
            <a:ext cx="4372998" cy="3275666"/>
          </a:xfrm>
          <a:prstGeom prst="rect">
            <a:avLst/>
          </a:prstGeom>
        </p:spPr>
      </p:pic>
      <p:pic>
        <p:nvPicPr>
          <p:cNvPr id="5" name="Picture 4">
            <a:extLst>
              <a:ext uri="{FF2B5EF4-FFF2-40B4-BE49-F238E27FC236}">
                <a16:creationId xmlns:a16="http://schemas.microsoft.com/office/drawing/2014/main" id="{BC0AEEB4-0313-4BF9-A976-3A410D66AE88}"/>
              </a:ext>
            </a:extLst>
          </p:cNvPr>
          <p:cNvPicPr>
            <a:picLocks noChangeAspect="1"/>
          </p:cNvPicPr>
          <p:nvPr/>
        </p:nvPicPr>
        <p:blipFill>
          <a:blip r:embed="rId5"/>
          <a:stretch>
            <a:fillRect/>
          </a:stretch>
        </p:blipFill>
        <p:spPr>
          <a:xfrm>
            <a:off x="1055440" y="1052736"/>
            <a:ext cx="4475981" cy="1218283"/>
          </a:xfrm>
          <a:prstGeom prst="rect">
            <a:avLst/>
          </a:prstGeom>
        </p:spPr>
      </p:pic>
      <p:sp>
        <p:nvSpPr>
          <p:cNvPr id="8" name="TextBox 7">
            <a:extLst>
              <a:ext uri="{FF2B5EF4-FFF2-40B4-BE49-F238E27FC236}">
                <a16:creationId xmlns:a16="http://schemas.microsoft.com/office/drawing/2014/main" id="{B55619B5-E320-4BC3-B28B-D779AB6FD549}"/>
              </a:ext>
            </a:extLst>
          </p:cNvPr>
          <p:cNvSpPr txBox="1"/>
          <p:nvPr/>
        </p:nvSpPr>
        <p:spPr>
          <a:xfrm>
            <a:off x="319816" y="1292545"/>
            <a:ext cx="648072" cy="369332"/>
          </a:xfrm>
          <a:prstGeom prst="rect">
            <a:avLst/>
          </a:prstGeom>
          <a:noFill/>
        </p:spPr>
        <p:txBody>
          <a:bodyPr wrap="square" rtlCol="0">
            <a:spAutoFit/>
          </a:bodyPr>
          <a:lstStyle/>
          <a:p>
            <a:r>
              <a:rPr lang="es-PE" b="1" i="1" dirty="0">
                <a:solidFill>
                  <a:srgbClr val="FF0000"/>
                </a:solidFill>
              </a:rPr>
              <a:t>2010</a:t>
            </a:r>
            <a:endParaRPr lang="en-US" b="1" i="1" dirty="0">
              <a:solidFill>
                <a:srgbClr val="FF0000"/>
              </a:solidFill>
            </a:endParaRPr>
          </a:p>
        </p:txBody>
      </p:sp>
      <p:sp>
        <p:nvSpPr>
          <p:cNvPr id="9" name="TextBox 8">
            <a:extLst>
              <a:ext uri="{FF2B5EF4-FFF2-40B4-BE49-F238E27FC236}">
                <a16:creationId xmlns:a16="http://schemas.microsoft.com/office/drawing/2014/main" id="{61E4EC96-8272-4786-A981-0E1C4EFEFD82}"/>
              </a:ext>
            </a:extLst>
          </p:cNvPr>
          <p:cNvSpPr txBox="1"/>
          <p:nvPr/>
        </p:nvSpPr>
        <p:spPr>
          <a:xfrm>
            <a:off x="4722414" y="245825"/>
            <a:ext cx="2747172" cy="369332"/>
          </a:xfrm>
          <a:prstGeom prst="rect">
            <a:avLst/>
          </a:prstGeom>
          <a:noFill/>
        </p:spPr>
        <p:txBody>
          <a:bodyPr wrap="square" rtlCol="0">
            <a:spAutoFit/>
          </a:bodyPr>
          <a:lstStyle/>
          <a:p>
            <a:pPr algn="ctr"/>
            <a:r>
              <a:rPr lang="es-PE" b="1" dirty="0">
                <a:solidFill>
                  <a:srgbClr val="FF0000"/>
                </a:solidFill>
              </a:rPr>
              <a:t>Factores Condicionantes</a:t>
            </a:r>
            <a:endParaRPr lang="en-US" b="1" dirty="0">
              <a:solidFill>
                <a:srgbClr val="FF0000"/>
              </a:solidFill>
            </a:endParaRPr>
          </a:p>
        </p:txBody>
      </p:sp>
      <p:sp>
        <p:nvSpPr>
          <p:cNvPr id="10" name="Arrow: Right 9">
            <a:extLst>
              <a:ext uri="{FF2B5EF4-FFF2-40B4-BE49-F238E27FC236}">
                <a16:creationId xmlns:a16="http://schemas.microsoft.com/office/drawing/2014/main" id="{C8221D80-A4A6-4BBB-9101-4B2D78D73852}"/>
              </a:ext>
            </a:extLst>
          </p:cNvPr>
          <p:cNvSpPr/>
          <p:nvPr/>
        </p:nvSpPr>
        <p:spPr>
          <a:xfrm>
            <a:off x="5932631" y="1292545"/>
            <a:ext cx="864096" cy="4180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547E8B-239B-47D3-8EB6-48BC2FD4DB2C}"/>
              </a:ext>
            </a:extLst>
          </p:cNvPr>
          <p:cNvSpPr txBox="1"/>
          <p:nvPr/>
        </p:nvSpPr>
        <p:spPr>
          <a:xfrm>
            <a:off x="5395596" y="1806764"/>
            <a:ext cx="1938165" cy="646331"/>
          </a:xfrm>
          <a:prstGeom prst="rect">
            <a:avLst/>
          </a:prstGeom>
          <a:noFill/>
        </p:spPr>
        <p:txBody>
          <a:bodyPr wrap="square" rtlCol="0">
            <a:spAutoFit/>
          </a:bodyPr>
          <a:lstStyle/>
          <a:p>
            <a:r>
              <a:rPr lang="es-PE" dirty="0">
                <a:solidFill>
                  <a:srgbClr val="00B050"/>
                </a:solidFill>
              </a:rPr>
              <a:t>Se incluye </a:t>
            </a:r>
            <a:r>
              <a:rPr lang="es-PE" b="1" i="1" dirty="0">
                <a:solidFill>
                  <a:srgbClr val="00B050"/>
                </a:solidFill>
              </a:rPr>
              <a:t>Geología</a:t>
            </a:r>
            <a:r>
              <a:rPr lang="es-PE" b="1" dirty="0">
                <a:solidFill>
                  <a:srgbClr val="00B050"/>
                </a:solidFill>
              </a:rPr>
              <a:t> y </a:t>
            </a:r>
            <a:r>
              <a:rPr lang="es-PE" b="1" i="1" dirty="0">
                <a:solidFill>
                  <a:srgbClr val="00B050"/>
                </a:solidFill>
              </a:rPr>
              <a:t>NDVI</a:t>
            </a:r>
            <a:r>
              <a:rPr lang="es-PE" b="1" dirty="0">
                <a:solidFill>
                  <a:srgbClr val="00B050"/>
                </a:solidFill>
              </a:rPr>
              <a:t>.</a:t>
            </a:r>
            <a:endParaRPr lang="en-US" b="1" dirty="0">
              <a:solidFill>
                <a:srgbClr val="00B050"/>
              </a:solidFill>
            </a:endParaRPr>
          </a:p>
        </p:txBody>
      </p:sp>
      <p:pic>
        <p:nvPicPr>
          <p:cNvPr id="11" name="Picture 10">
            <a:extLst>
              <a:ext uri="{FF2B5EF4-FFF2-40B4-BE49-F238E27FC236}">
                <a16:creationId xmlns:a16="http://schemas.microsoft.com/office/drawing/2014/main" id="{646FE86E-F901-4926-B4BC-FD5F5E7AC212}"/>
              </a:ext>
            </a:extLst>
          </p:cNvPr>
          <p:cNvPicPr>
            <a:picLocks noChangeAspect="1"/>
          </p:cNvPicPr>
          <p:nvPr/>
        </p:nvPicPr>
        <p:blipFill>
          <a:blip r:embed="rId6"/>
          <a:stretch>
            <a:fillRect/>
          </a:stretch>
        </p:blipFill>
        <p:spPr>
          <a:xfrm>
            <a:off x="4194663" y="3612678"/>
            <a:ext cx="3224169" cy="2767291"/>
          </a:xfrm>
          <a:prstGeom prst="rect">
            <a:avLst/>
          </a:prstGeom>
        </p:spPr>
      </p:pic>
      <p:pic>
        <p:nvPicPr>
          <p:cNvPr id="15" name="Picture 14">
            <a:extLst>
              <a:ext uri="{FF2B5EF4-FFF2-40B4-BE49-F238E27FC236}">
                <a16:creationId xmlns:a16="http://schemas.microsoft.com/office/drawing/2014/main" id="{EDCFFB8F-B2D9-4008-A432-582A9A36AC64}"/>
              </a:ext>
            </a:extLst>
          </p:cNvPr>
          <p:cNvPicPr>
            <a:picLocks noChangeAspect="1"/>
          </p:cNvPicPr>
          <p:nvPr/>
        </p:nvPicPr>
        <p:blipFill>
          <a:blip r:embed="rId7"/>
          <a:stretch>
            <a:fillRect/>
          </a:stretch>
        </p:blipFill>
        <p:spPr>
          <a:xfrm>
            <a:off x="7249753" y="3682532"/>
            <a:ext cx="4871864" cy="2274280"/>
          </a:xfrm>
          <a:prstGeom prst="rect">
            <a:avLst/>
          </a:prstGeom>
        </p:spPr>
      </p:pic>
      <p:pic>
        <p:nvPicPr>
          <p:cNvPr id="17" name="Picture 16">
            <a:extLst>
              <a:ext uri="{FF2B5EF4-FFF2-40B4-BE49-F238E27FC236}">
                <a16:creationId xmlns:a16="http://schemas.microsoft.com/office/drawing/2014/main" id="{2E32A522-6CAB-48E2-9BB6-16E9932BB297}"/>
              </a:ext>
            </a:extLst>
          </p:cNvPr>
          <p:cNvPicPr>
            <a:picLocks noChangeAspect="1"/>
          </p:cNvPicPr>
          <p:nvPr/>
        </p:nvPicPr>
        <p:blipFill>
          <a:blip r:embed="rId8"/>
          <a:stretch>
            <a:fillRect/>
          </a:stretch>
        </p:blipFill>
        <p:spPr>
          <a:xfrm>
            <a:off x="70383" y="4159448"/>
            <a:ext cx="4249700" cy="1321194"/>
          </a:xfrm>
          <a:prstGeom prst="rect">
            <a:avLst/>
          </a:prstGeom>
        </p:spPr>
      </p:pic>
      <p:sp>
        <p:nvSpPr>
          <p:cNvPr id="18" name="TextBox 17">
            <a:extLst>
              <a:ext uri="{FF2B5EF4-FFF2-40B4-BE49-F238E27FC236}">
                <a16:creationId xmlns:a16="http://schemas.microsoft.com/office/drawing/2014/main" id="{D8013B6F-43B2-443D-B242-E55249122F66}"/>
              </a:ext>
            </a:extLst>
          </p:cNvPr>
          <p:cNvSpPr txBox="1"/>
          <p:nvPr/>
        </p:nvSpPr>
        <p:spPr>
          <a:xfrm>
            <a:off x="578573" y="3589774"/>
            <a:ext cx="648072" cy="369332"/>
          </a:xfrm>
          <a:prstGeom prst="rect">
            <a:avLst/>
          </a:prstGeom>
          <a:noFill/>
        </p:spPr>
        <p:txBody>
          <a:bodyPr wrap="square" rtlCol="0">
            <a:spAutoFit/>
          </a:bodyPr>
          <a:lstStyle/>
          <a:p>
            <a:r>
              <a:rPr lang="es-PE" b="1" i="1" dirty="0">
                <a:solidFill>
                  <a:srgbClr val="FF0000"/>
                </a:solidFill>
              </a:rPr>
              <a:t>2013</a:t>
            </a:r>
            <a:endParaRPr lang="en-US" b="1" i="1" dirty="0">
              <a:solidFill>
                <a:srgbClr val="FF0000"/>
              </a:solidFill>
            </a:endParaRPr>
          </a:p>
        </p:txBody>
      </p:sp>
      <p:sp>
        <p:nvSpPr>
          <p:cNvPr id="19" name="TextBox 18">
            <a:extLst>
              <a:ext uri="{FF2B5EF4-FFF2-40B4-BE49-F238E27FC236}">
                <a16:creationId xmlns:a16="http://schemas.microsoft.com/office/drawing/2014/main" id="{3650CFC7-8703-43B8-B440-F09940507614}"/>
              </a:ext>
            </a:extLst>
          </p:cNvPr>
          <p:cNvSpPr txBox="1"/>
          <p:nvPr/>
        </p:nvSpPr>
        <p:spPr>
          <a:xfrm>
            <a:off x="381118" y="5560379"/>
            <a:ext cx="3442553" cy="646331"/>
          </a:xfrm>
          <a:prstGeom prst="rect">
            <a:avLst/>
          </a:prstGeom>
          <a:noFill/>
        </p:spPr>
        <p:txBody>
          <a:bodyPr wrap="square" rtlCol="0">
            <a:spAutoFit/>
          </a:bodyPr>
          <a:lstStyle/>
          <a:p>
            <a:r>
              <a:rPr lang="es-PE" b="1" dirty="0"/>
              <a:t>La geología se reemplaza por </a:t>
            </a:r>
            <a:r>
              <a:rPr lang="es-PE" b="1" i="1" dirty="0">
                <a:solidFill>
                  <a:srgbClr val="00B050"/>
                </a:solidFill>
              </a:rPr>
              <a:t>Litología</a:t>
            </a:r>
            <a:r>
              <a:rPr lang="es-PE" b="1" dirty="0">
                <a:solidFill>
                  <a:srgbClr val="00B050"/>
                </a:solidFill>
              </a:rPr>
              <a:t>.</a:t>
            </a:r>
            <a:endParaRPr lang="en-US" b="1" dirty="0">
              <a:solidFill>
                <a:srgbClr val="00B050"/>
              </a:solidFill>
            </a:endParaRPr>
          </a:p>
        </p:txBody>
      </p:sp>
    </p:spTree>
    <p:extLst>
      <p:ext uri="{BB962C8B-B14F-4D97-AF65-F5344CB8AC3E}">
        <p14:creationId xmlns:p14="http://schemas.microsoft.com/office/powerpoint/2010/main" val="20446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3" name="Picture 2">
            <a:extLst>
              <a:ext uri="{FF2B5EF4-FFF2-40B4-BE49-F238E27FC236}">
                <a16:creationId xmlns:a16="http://schemas.microsoft.com/office/drawing/2014/main" id="{05B1F645-41A1-406D-96FC-EE609B8D0BC5}"/>
              </a:ext>
            </a:extLst>
          </p:cNvPr>
          <p:cNvPicPr>
            <a:picLocks noChangeAspect="1"/>
          </p:cNvPicPr>
          <p:nvPr/>
        </p:nvPicPr>
        <p:blipFill>
          <a:blip r:embed="rId4"/>
          <a:stretch>
            <a:fillRect/>
          </a:stretch>
        </p:blipFill>
        <p:spPr>
          <a:xfrm>
            <a:off x="689081" y="823406"/>
            <a:ext cx="5371895" cy="5866974"/>
          </a:xfrm>
          <a:prstGeom prst="rect">
            <a:avLst/>
          </a:prstGeom>
        </p:spPr>
      </p:pic>
      <p:pic>
        <p:nvPicPr>
          <p:cNvPr id="5" name="Picture 4">
            <a:extLst>
              <a:ext uri="{FF2B5EF4-FFF2-40B4-BE49-F238E27FC236}">
                <a16:creationId xmlns:a16="http://schemas.microsoft.com/office/drawing/2014/main" id="{9CD50A94-C2CB-4361-B767-9FF7E77C4B9B}"/>
              </a:ext>
            </a:extLst>
          </p:cNvPr>
          <p:cNvPicPr>
            <a:picLocks noChangeAspect="1"/>
          </p:cNvPicPr>
          <p:nvPr/>
        </p:nvPicPr>
        <p:blipFill>
          <a:blip r:embed="rId5"/>
          <a:stretch>
            <a:fillRect/>
          </a:stretch>
        </p:blipFill>
        <p:spPr>
          <a:xfrm>
            <a:off x="6254856" y="4581128"/>
            <a:ext cx="5807968" cy="1163907"/>
          </a:xfrm>
          <a:prstGeom prst="rect">
            <a:avLst/>
          </a:prstGeom>
        </p:spPr>
      </p:pic>
      <p:pic>
        <p:nvPicPr>
          <p:cNvPr id="7" name="Picture 6">
            <a:extLst>
              <a:ext uri="{FF2B5EF4-FFF2-40B4-BE49-F238E27FC236}">
                <a16:creationId xmlns:a16="http://schemas.microsoft.com/office/drawing/2014/main" id="{9B1B3CAD-DCEF-4524-9187-8C151775D16B}"/>
              </a:ext>
            </a:extLst>
          </p:cNvPr>
          <p:cNvPicPr>
            <a:picLocks noChangeAspect="1"/>
          </p:cNvPicPr>
          <p:nvPr/>
        </p:nvPicPr>
        <p:blipFill>
          <a:blip r:embed="rId6"/>
          <a:stretch>
            <a:fillRect/>
          </a:stretch>
        </p:blipFill>
        <p:spPr>
          <a:xfrm>
            <a:off x="6538161" y="1700808"/>
            <a:ext cx="4953712" cy="1690308"/>
          </a:xfrm>
          <a:prstGeom prst="rect">
            <a:avLst/>
          </a:prstGeom>
        </p:spPr>
      </p:pic>
      <p:sp>
        <p:nvSpPr>
          <p:cNvPr id="10" name="TextBox 9">
            <a:extLst>
              <a:ext uri="{FF2B5EF4-FFF2-40B4-BE49-F238E27FC236}">
                <a16:creationId xmlns:a16="http://schemas.microsoft.com/office/drawing/2014/main" id="{B3E4BE5F-92B2-4E5D-AEDB-BA040EA01E50}"/>
              </a:ext>
            </a:extLst>
          </p:cNvPr>
          <p:cNvSpPr txBox="1"/>
          <p:nvPr/>
        </p:nvSpPr>
        <p:spPr>
          <a:xfrm>
            <a:off x="2468514" y="306187"/>
            <a:ext cx="7011862" cy="646331"/>
          </a:xfrm>
          <a:prstGeom prst="rect">
            <a:avLst/>
          </a:prstGeom>
          <a:noFill/>
        </p:spPr>
        <p:txBody>
          <a:bodyPr wrap="square" rtlCol="0">
            <a:spAutoFit/>
          </a:bodyPr>
          <a:lstStyle/>
          <a:p>
            <a:pPr algn="ctr"/>
            <a:r>
              <a:rPr lang="es-PE" b="1" dirty="0">
                <a:solidFill>
                  <a:srgbClr val="FF0000"/>
                </a:solidFill>
              </a:rPr>
              <a:t>Factores Condicionantes Adicionales</a:t>
            </a:r>
          </a:p>
          <a:p>
            <a:pPr algn="ctr"/>
            <a:r>
              <a:rPr lang="es-PE" b="1" dirty="0"/>
              <a:t>Densidad, Distancia Drenaje, Densidad geológica, distancia a las fallas</a:t>
            </a:r>
            <a:endParaRPr lang="en-US" b="1" dirty="0"/>
          </a:p>
        </p:txBody>
      </p:sp>
      <p:sp>
        <p:nvSpPr>
          <p:cNvPr id="11" name="TextBox 10">
            <a:extLst>
              <a:ext uri="{FF2B5EF4-FFF2-40B4-BE49-F238E27FC236}">
                <a16:creationId xmlns:a16="http://schemas.microsoft.com/office/drawing/2014/main" id="{BED7F230-62E3-44D6-A0EF-B5887CD6145A}"/>
              </a:ext>
            </a:extLst>
          </p:cNvPr>
          <p:cNvSpPr txBox="1"/>
          <p:nvPr/>
        </p:nvSpPr>
        <p:spPr>
          <a:xfrm>
            <a:off x="9840416" y="928299"/>
            <a:ext cx="648072" cy="369332"/>
          </a:xfrm>
          <a:prstGeom prst="rect">
            <a:avLst/>
          </a:prstGeom>
          <a:noFill/>
        </p:spPr>
        <p:txBody>
          <a:bodyPr wrap="square" rtlCol="0">
            <a:spAutoFit/>
          </a:bodyPr>
          <a:lstStyle/>
          <a:p>
            <a:r>
              <a:rPr lang="es-PE" b="1" i="1" dirty="0">
                <a:solidFill>
                  <a:srgbClr val="FF0000"/>
                </a:solidFill>
              </a:rPr>
              <a:t>2015</a:t>
            </a:r>
            <a:endParaRPr lang="en-US" b="1" i="1" dirty="0">
              <a:solidFill>
                <a:srgbClr val="FF0000"/>
              </a:solidFill>
            </a:endParaRPr>
          </a:p>
        </p:txBody>
      </p:sp>
      <p:sp>
        <p:nvSpPr>
          <p:cNvPr id="8" name="Rectangle 7">
            <a:extLst>
              <a:ext uri="{FF2B5EF4-FFF2-40B4-BE49-F238E27FC236}">
                <a16:creationId xmlns:a16="http://schemas.microsoft.com/office/drawing/2014/main" id="{BFC89BAD-8858-40CE-B8A8-D3CAFACB50D6}"/>
              </a:ext>
            </a:extLst>
          </p:cNvPr>
          <p:cNvSpPr/>
          <p:nvPr/>
        </p:nvSpPr>
        <p:spPr>
          <a:xfrm>
            <a:off x="689081" y="4005064"/>
            <a:ext cx="1368152" cy="16561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87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BDB7E1B-083C-4F50-9AE1-A9BE450E9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33"/>
            <a:ext cx="12192000" cy="6818534"/>
          </a:xfrm>
          <a:prstGeom prst="rect">
            <a:avLst/>
          </a:prstGeom>
        </p:spPr>
      </p:pic>
      <p:pic>
        <p:nvPicPr>
          <p:cNvPr id="12" name="Imagen 11">
            <a:extLst>
              <a:ext uri="{FF2B5EF4-FFF2-40B4-BE49-F238E27FC236}">
                <a16:creationId xmlns:a16="http://schemas.microsoft.com/office/drawing/2014/main" id="{199191CF-B06E-486B-8F45-03708D4F9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45825"/>
            <a:ext cx="1767035" cy="374863"/>
          </a:xfrm>
          <a:prstGeom prst="rect">
            <a:avLst/>
          </a:prstGeom>
        </p:spPr>
      </p:pic>
      <p:pic>
        <p:nvPicPr>
          <p:cNvPr id="3" name="Picture 2">
            <a:extLst>
              <a:ext uri="{FF2B5EF4-FFF2-40B4-BE49-F238E27FC236}">
                <a16:creationId xmlns:a16="http://schemas.microsoft.com/office/drawing/2014/main" id="{A38E7DC6-A5F3-4BAF-8B61-559DA60D27C3}"/>
              </a:ext>
            </a:extLst>
          </p:cNvPr>
          <p:cNvPicPr>
            <a:picLocks noChangeAspect="1"/>
          </p:cNvPicPr>
          <p:nvPr/>
        </p:nvPicPr>
        <p:blipFill>
          <a:blip r:embed="rId4"/>
          <a:stretch>
            <a:fillRect/>
          </a:stretch>
        </p:blipFill>
        <p:spPr>
          <a:xfrm>
            <a:off x="263352" y="2564904"/>
            <a:ext cx="6552728" cy="3188653"/>
          </a:xfrm>
          <a:prstGeom prst="rect">
            <a:avLst/>
          </a:prstGeom>
        </p:spPr>
      </p:pic>
      <p:pic>
        <p:nvPicPr>
          <p:cNvPr id="5" name="Picture 4">
            <a:extLst>
              <a:ext uri="{FF2B5EF4-FFF2-40B4-BE49-F238E27FC236}">
                <a16:creationId xmlns:a16="http://schemas.microsoft.com/office/drawing/2014/main" id="{0DD4DB7E-9331-43B1-9095-8D359FE4E7FB}"/>
              </a:ext>
            </a:extLst>
          </p:cNvPr>
          <p:cNvPicPr>
            <a:picLocks noChangeAspect="1"/>
          </p:cNvPicPr>
          <p:nvPr/>
        </p:nvPicPr>
        <p:blipFill>
          <a:blip r:embed="rId5"/>
          <a:stretch>
            <a:fillRect/>
          </a:stretch>
        </p:blipFill>
        <p:spPr>
          <a:xfrm>
            <a:off x="6892920" y="1124744"/>
            <a:ext cx="5314937" cy="4981183"/>
          </a:xfrm>
          <a:prstGeom prst="rect">
            <a:avLst/>
          </a:prstGeom>
        </p:spPr>
      </p:pic>
      <p:sp>
        <p:nvSpPr>
          <p:cNvPr id="10" name="TextBox 9">
            <a:extLst>
              <a:ext uri="{FF2B5EF4-FFF2-40B4-BE49-F238E27FC236}">
                <a16:creationId xmlns:a16="http://schemas.microsoft.com/office/drawing/2014/main" id="{81DEF3FA-F6D9-4EDB-8E94-88475B690916}"/>
              </a:ext>
            </a:extLst>
          </p:cNvPr>
          <p:cNvSpPr txBox="1"/>
          <p:nvPr/>
        </p:nvSpPr>
        <p:spPr>
          <a:xfrm>
            <a:off x="4967318" y="265041"/>
            <a:ext cx="648072" cy="369332"/>
          </a:xfrm>
          <a:prstGeom prst="rect">
            <a:avLst/>
          </a:prstGeom>
          <a:noFill/>
        </p:spPr>
        <p:txBody>
          <a:bodyPr wrap="square" rtlCol="0">
            <a:spAutoFit/>
          </a:bodyPr>
          <a:lstStyle/>
          <a:p>
            <a:r>
              <a:rPr lang="es-PE" b="1" i="1" dirty="0">
                <a:solidFill>
                  <a:srgbClr val="FF0000"/>
                </a:solidFill>
              </a:rPr>
              <a:t>2019</a:t>
            </a:r>
            <a:endParaRPr lang="en-US" b="1" i="1" dirty="0">
              <a:solidFill>
                <a:srgbClr val="FF0000"/>
              </a:solidFill>
            </a:endParaRPr>
          </a:p>
        </p:txBody>
      </p:sp>
      <p:pic>
        <p:nvPicPr>
          <p:cNvPr id="9" name="Picture 8">
            <a:extLst>
              <a:ext uri="{FF2B5EF4-FFF2-40B4-BE49-F238E27FC236}">
                <a16:creationId xmlns:a16="http://schemas.microsoft.com/office/drawing/2014/main" id="{CB5A72DC-B3F0-468E-9535-DD087646B06E}"/>
              </a:ext>
            </a:extLst>
          </p:cNvPr>
          <p:cNvPicPr>
            <a:picLocks noChangeAspect="1"/>
          </p:cNvPicPr>
          <p:nvPr/>
        </p:nvPicPr>
        <p:blipFill>
          <a:blip r:embed="rId6"/>
          <a:stretch>
            <a:fillRect/>
          </a:stretch>
        </p:blipFill>
        <p:spPr>
          <a:xfrm>
            <a:off x="263352" y="1039696"/>
            <a:ext cx="6677142" cy="1237175"/>
          </a:xfrm>
          <a:prstGeom prst="rect">
            <a:avLst/>
          </a:prstGeom>
        </p:spPr>
      </p:pic>
    </p:spTree>
    <p:extLst>
      <p:ext uri="{BB962C8B-B14F-4D97-AF65-F5344CB8AC3E}">
        <p14:creationId xmlns:p14="http://schemas.microsoft.com/office/powerpoint/2010/main" val="284243104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2608</Words>
  <Application>Microsoft Office PowerPoint</Application>
  <PresentationFormat>Widescreen</PresentationFormat>
  <Paragraphs>213</Paragraphs>
  <Slides>43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Calibri</vt:lpstr>
      <vt:lpstr>Helvetica-Bold</vt:lpstr>
      <vt:lpstr>LMMathItalic10-Regular</vt:lpstr>
      <vt:lpstr>LMRoman10-Bold</vt:lpstr>
      <vt:lpstr>LMRoman10-Italic</vt:lpstr>
      <vt:lpstr>LMRoman10-Regular</vt:lpstr>
      <vt:lpstr>LMRoman7-Regular</vt:lpstr>
      <vt:lpstr>Wingdings</vt:lpstr>
      <vt:lpstr>XvhwxgNbnxbtMtnwxnCMR10</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Liz Andrea M. Triveño Wong</dc:creator>
  <cp:lastModifiedBy>Administrator</cp:lastModifiedBy>
  <cp:revision>76</cp:revision>
  <dcterms:created xsi:type="dcterms:W3CDTF">2017-01-26T20:05:05Z</dcterms:created>
  <dcterms:modified xsi:type="dcterms:W3CDTF">2022-04-08T16:28:26Z</dcterms:modified>
</cp:coreProperties>
</file>